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86"/>
  </p:notesMasterIdLst>
  <p:sldIdLst>
    <p:sldId id="348" r:id="rId2"/>
    <p:sldId id="346" r:id="rId3"/>
    <p:sldId id="266" r:id="rId4"/>
    <p:sldId id="258" r:id="rId5"/>
    <p:sldId id="259" r:id="rId6"/>
    <p:sldId id="260" r:id="rId7"/>
    <p:sldId id="347" r:id="rId8"/>
    <p:sldId id="269" r:id="rId9"/>
    <p:sldId id="270" r:id="rId10"/>
    <p:sldId id="273" r:id="rId11"/>
    <p:sldId id="274" r:id="rId12"/>
    <p:sldId id="272" r:id="rId13"/>
    <p:sldId id="271" r:id="rId14"/>
    <p:sldId id="275" r:id="rId15"/>
    <p:sldId id="276" r:id="rId16"/>
    <p:sldId id="281" r:id="rId17"/>
    <p:sldId id="263" r:id="rId18"/>
    <p:sldId id="283" r:id="rId19"/>
    <p:sldId id="282" r:id="rId20"/>
    <p:sldId id="284" r:id="rId21"/>
    <p:sldId id="285" r:id="rId22"/>
    <p:sldId id="286" r:id="rId23"/>
    <p:sldId id="287" r:id="rId24"/>
    <p:sldId id="288" r:id="rId25"/>
    <p:sldId id="289" r:id="rId26"/>
    <p:sldId id="291" r:id="rId27"/>
    <p:sldId id="292" r:id="rId28"/>
    <p:sldId id="290" r:id="rId29"/>
    <p:sldId id="293" r:id="rId30"/>
    <p:sldId id="294" r:id="rId31"/>
    <p:sldId id="349" r:id="rId32"/>
    <p:sldId id="295" r:id="rId33"/>
    <p:sldId id="299" r:id="rId34"/>
    <p:sldId id="296" r:id="rId35"/>
    <p:sldId id="298" r:id="rId36"/>
    <p:sldId id="300" r:id="rId37"/>
    <p:sldId id="301" r:id="rId38"/>
    <p:sldId id="306" r:id="rId39"/>
    <p:sldId id="303" r:id="rId40"/>
    <p:sldId id="307" r:id="rId41"/>
    <p:sldId id="308" r:id="rId42"/>
    <p:sldId id="302" r:id="rId43"/>
    <p:sldId id="297" r:id="rId44"/>
    <p:sldId id="305" r:id="rId45"/>
    <p:sldId id="309" r:id="rId46"/>
    <p:sldId id="310" r:id="rId47"/>
    <p:sldId id="311" r:id="rId48"/>
    <p:sldId id="312" r:id="rId49"/>
    <p:sldId id="315" r:id="rId50"/>
    <p:sldId id="314" r:id="rId51"/>
    <p:sldId id="313" r:id="rId52"/>
    <p:sldId id="317" r:id="rId53"/>
    <p:sldId id="318" r:id="rId54"/>
    <p:sldId id="320" r:id="rId55"/>
    <p:sldId id="319" r:id="rId56"/>
    <p:sldId id="321" r:id="rId57"/>
    <p:sldId id="265" r:id="rId58"/>
    <p:sldId id="323" r:id="rId59"/>
    <p:sldId id="322" r:id="rId60"/>
    <p:sldId id="325" r:id="rId61"/>
    <p:sldId id="331" r:id="rId62"/>
    <p:sldId id="324" r:id="rId63"/>
    <p:sldId id="326" r:id="rId64"/>
    <p:sldId id="327" r:id="rId65"/>
    <p:sldId id="328" r:id="rId66"/>
    <p:sldId id="330" r:id="rId67"/>
    <p:sldId id="329" r:id="rId68"/>
    <p:sldId id="332" r:id="rId69"/>
    <p:sldId id="333" r:id="rId70"/>
    <p:sldId id="334" r:id="rId71"/>
    <p:sldId id="339" r:id="rId72"/>
    <p:sldId id="335" r:id="rId73"/>
    <p:sldId id="336" r:id="rId74"/>
    <p:sldId id="340" r:id="rId75"/>
    <p:sldId id="338" r:id="rId76"/>
    <p:sldId id="337" r:id="rId77"/>
    <p:sldId id="341" r:id="rId78"/>
    <p:sldId id="342" r:id="rId79"/>
    <p:sldId id="343" r:id="rId80"/>
    <p:sldId id="344" r:id="rId81"/>
    <p:sldId id="345" r:id="rId82"/>
    <p:sldId id="350" r:id="rId83"/>
    <p:sldId id="351" r:id="rId84"/>
    <p:sldId id="352" r:id="rId85"/>
  </p:sldIdLst>
  <p:sldSz cx="12192000" cy="6858000"/>
  <p:notesSz cx="6858000" cy="9144000"/>
  <p:embeddedFontLst>
    <p:embeddedFont>
      <p:font typeface="Yesteryear" panose="03020802040607070802" pitchFamily="66" charset="0"/>
      <p:regular r:id="rId87"/>
    </p:embeddedFont>
    <p:embeddedFont>
      <p:font typeface="Nova Flat" panose="020C0504020404060204" pitchFamily="34" charset="0"/>
      <p:regular r:id="rId88"/>
    </p:embeddedFont>
    <p:embeddedFont>
      <p:font typeface="Ubuntu Condensed" panose="020B0604020202020204" charset="0"/>
      <p:regular r:id="rId89"/>
    </p:embeddedFont>
    <p:embeddedFont>
      <p:font typeface="Calibri" panose="020F0502020204030204" pitchFamily="34" charset="0"/>
      <p:regular r:id="rId90"/>
      <p:bold r:id="rId91"/>
      <p:italic r:id="rId92"/>
      <p:boldItalic r:id="rId9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279" autoAdjust="0"/>
    <p:restoredTop sz="82782" autoAdjust="0"/>
  </p:normalViewPr>
  <p:slideViewPr>
    <p:cSldViewPr snapToGrid="0">
      <p:cViewPr varScale="1">
        <p:scale>
          <a:sx n="133" d="100"/>
          <a:sy n="133" d="100"/>
        </p:scale>
        <p:origin x="1200" y="7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-416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font" Target="fonts/font3.fntdata"/><Relationship Id="rId97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font" Target="fonts/font1.fntdata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font" Target="fonts/font4.fntdata"/><Relationship Id="rId95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font" Target="fonts/font7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font" Target="fonts/font2.fntdata"/><Relationship Id="rId91" Type="http://schemas.openxmlformats.org/officeDocument/2006/relationships/font" Target="fonts/font5.fntdata"/><Relationship Id="rId9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notesMaster" Target="notesMasters/notesMaster1.xml"/><Relationship Id="rId9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627375-0C11-41C4-BFA2-128385A72F4D}" type="datetimeFigureOut">
              <a:rPr lang="en-US" smtClean="0"/>
              <a:t>1/14/2016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CA1B04-8305-4FD8-92F1-2FF4513E2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6314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CA1B04-8305-4FD8-92F1-2FF4513E28B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1703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CA1B04-8305-4FD8-92F1-2FF4513E28B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7447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CA1B04-8305-4FD8-92F1-2FF4513E28B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000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CA1B04-8305-4FD8-92F1-2FF4513E28B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1159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CA1B04-8305-4FD8-92F1-2FF4513E28B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8853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Twilight</a:t>
            </a:r>
            <a:r>
              <a:rPr lang="en-US" baseline="0" dirty="0" smtClean="0"/>
              <a:t> Zone aired in mid-century</a:t>
            </a:r>
          </a:p>
          <a:p>
            <a:r>
              <a:rPr lang="en-US" baseline="0" dirty="0" smtClean="0"/>
              <a:t>The atomic age</a:t>
            </a:r>
          </a:p>
          <a:p>
            <a:r>
              <a:rPr lang="en-US" baseline="0" dirty="0" smtClean="0"/>
              <a:t>Back when the future looked futuristic</a:t>
            </a:r>
          </a:p>
          <a:p>
            <a:r>
              <a:rPr lang="en-US" baseline="0" dirty="0" smtClean="0"/>
              <a:t>Fins on everything and wild </a:t>
            </a:r>
            <a:r>
              <a:rPr lang="en-US" baseline="0" dirty="0" err="1" smtClean="0"/>
              <a:t>SciFi</a:t>
            </a:r>
            <a:r>
              <a:rPr lang="en-US" baseline="0" dirty="0" smtClean="0"/>
              <a:t> ideas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CA1B04-8305-4FD8-92F1-2FF4513E28B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2342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CA1B04-8305-4FD8-92F1-2FF4513E28B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2561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CA1B04-8305-4FD8-92F1-2FF4513E28B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9213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CA1B04-8305-4FD8-92F1-2FF4513E28B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32037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CA1B04-8305-4FD8-92F1-2FF4513E28B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0634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CA1B04-8305-4FD8-92F1-2FF4513E28B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7249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History</a:t>
            </a:r>
          </a:p>
          <a:p>
            <a:r>
              <a:rPr lang="en-US" dirty="0" smtClean="0"/>
              <a:t>Have fun</a:t>
            </a:r>
          </a:p>
          <a:p>
            <a:r>
              <a:rPr lang="en-US" dirty="0" smtClean="0"/>
              <a:t>Netflix - homework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CA1B04-8305-4FD8-92F1-2FF4513E28B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21216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CA1B04-8305-4FD8-92F1-2FF4513E28B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03595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more space we create,</a:t>
            </a:r>
            <a:r>
              <a:rPr lang="en-US" baseline="0" dirty="0" smtClean="0"/>
              <a:t> the more space we fill.</a:t>
            </a:r>
          </a:p>
          <a:p>
            <a:endParaRPr lang="en-US" baseline="0" dirty="0"/>
          </a:p>
          <a:p>
            <a:r>
              <a:rPr lang="en-US" baseline="0" dirty="0" smtClean="0"/>
              <a:t>This is a human condition, if we see an empty space, we have the need to fill it.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 result is an exponential growth in data.</a:t>
            </a:r>
          </a:p>
          <a:p>
            <a:endParaRPr lang="en-US" baseline="0" dirty="0" smtClean="0"/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CA1B04-8305-4FD8-92F1-2FF4513E28B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87988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CA1B04-8305-4FD8-92F1-2FF4513E28B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85715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We’re creating massive amounts of data and</a:t>
            </a:r>
            <a:r>
              <a:rPr lang="en-US" baseline="0" dirty="0" smtClean="0"/>
              <a:t> uploading it to YouTube, </a:t>
            </a:r>
            <a:r>
              <a:rPr lang="en-US" baseline="0" dirty="0" err="1" smtClean="0"/>
              <a:t>FaceBook</a:t>
            </a:r>
            <a:r>
              <a:rPr lang="en-US" baseline="0" dirty="0" smtClean="0"/>
              <a:t>, Twitter, the web.</a:t>
            </a:r>
          </a:p>
          <a:p>
            <a:endParaRPr lang="en-US" baseline="0" dirty="0" smtClean="0"/>
          </a:p>
          <a:p>
            <a:r>
              <a:rPr lang="en-US" baseline="0" dirty="0" smtClean="0"/>
              <a:t>We’re uploading things like Video, Wearable sensor data, </a:t>
            </a:r>
            <a:r>
              <a:rPr lang="en-US" baseline="0" dirty="0" err="1" smtClean="0"/>
              <a:t>IoT</a:t>
            </a:r>
            <a:r>
              <a:rPr lang="en-US" baseline="0" dirty="0" smtClean="0"/>
              <a:t> data, phone data, an infinite list of things that is constantly growing.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CA1B04-8305-4FD8-92F1-2FF4513E28B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50418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Why do we need data? What can we use it</a:t>
            </a:r>
            <a:r>
              <a:rPr lang="en-US" baseline="0" dirty="0" smtClean="0"/>
              <a:t> for?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CA1B04-8305-4FD8-92F1-2FF4513E28B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70071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Let’s go</a:t>
            </a:r>
            <a:r>
              <a:rPr lang="en-US" baseline="0" dirty="0" smtClean="0"/>
              <a:t> back in time before computers and see an important event where data changed the world.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CA1B04-8305-4FD8-92F1-2FF4513E28B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12626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John Snow, physician</a:t>
            </a:r>
          </a:p>
          <a:p>
            <a:endParaRPr lang="en-US" dirty="0" smtClean="0"/>
          </a:p>
          <a:p>
            <a:r>
              <a:rPr lang="en-US" dirty="0" smtClean="0"/>
              <a:t>He</a:t>
            </a:r>
            <a:r>
              <a:rPr lang="en-US" baseline="0" dirty="0" smtClean="0"/>
              <a:t> would use data to change the way we look at health, disease and the patterns that caused outbreaks.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CA1B04-8305-4FD8-92F1-2FF4513E28B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932244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dominant</a:t>
            </a:r>
            <a:r>
              <a:rPr lang="en-US" baseline="0" dirty="0" smtClean="0"/>
              <a:t> theory at the time was that foul smelling air spread disease, and death caused by Cholera.</a:t>
            </a:r>
          </a:p>
          <a:p>
            <a:endParaRPr lang="en-US" baseline="0" dirty="0" smtClean="0"/>
          </a:p>
          <a:p>
            <a:r>
              <a:rPr lang="en-US" baseline="0" dirty="0" smtClean="0"/>
              <a:t>John took a simple map walked the city door to door collecting data. For each death from Cholera, he added a dot to his map.</a:t>
            </a:r>
          </a:p>
          <a:p>
            <a:endParaRPr lang="en-US" baseline="0" dirty="0" smtClean="0"/>
          </a:p>
          <a:p>
            <a:r>
              <a:rPr lang="en-US" baseline="0" dirty="0" smtClean="0"/>
              <a:t>Eventually his data showed a trend.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 highest collection of dots, seemed to gravitate around a water pump. While a nearby brewery had no cases of the outbreak.</a:t>
            </a:r>
          </a:p>
          <a:p>
            <a:endParaRPr lang="en-US" baseline="0" dirty="0" smtClean="0"/>
          </a:p>
          <a:p>
            <a:r>
              <a:rPr lang="en-US" baseline="0" dirty="0" smtClean="0"/>
              <a:t>Because the people at the brewery drank beer for breakfast, lunch, and dinner. They weren’t exposed to the cholera in the water.</a:t>
            </a:r>
          </a:p>
          <a:p>
            <a:endParaRPr lang="en-US" baseline="0" dirty="0" smtClean="0"/>
          </a:p>
          <a:p>
            <a:r>
              <a:rPr lang="en-US" baseline="0" dirty="0" smtClean="0"/>
              <a:t>Keep in mind, this was a time before germ theory. People didn’t understand how illness spread, because we didn’t fully understand what was even making us sick.</a:t>
            </a:r>
          </a:p>
          <a:p>
            <a:endParaRPr lang="en-US" baseline="0" dirty="0" smtClean="0"/>
          </a:p>
          <a:p>
            <a:r>
              <a:rPr lang="en-US" baseline="0" dirty="0" smtClean="0"/>
              <a:t>Even without knowing about the germ that was making people sick, he was able to determine the source of the outbreak and question the “Bad Air” theorists.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This would eventually result in clean drinking water and a immediate drop in infant mortality by 50%</a:t>
            </a:r>
          </a:p>
          <a:p>
            <a:endParaRPr lang="en-US" baseline="0" dirty="0" smtClean="0"/>
          </a:p>
          <a:p>
            <a:r>
              <a:rPr lang="en-US" baseline="0" dirty="0" smtClean="0"/>
              <a:t>Later they would determine that the water supply may have been contaminated by a dirty diaper which was washed into a nearby cesspool that was too close to the </a:t>
            </a:r>
            <a:r>
              <a:rPr lang="en-US" baseline="0" dirty="0" err="1" smtClean="0"/>
              <a:t>watersupply</a:t>
            </a:r>
            <a:r>
              <a:rPr lang="en-US" baseline="0" dirty="0" smtClean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CA1B04-8305-4FD8-92F1-2FF4513E28B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89752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CA1B04-8305-4FD8-92F1-2FF4513E28B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85147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http://www.engadget.com/2015/08/30/princeton-harvard-rubella-kenya-phone-study/?ncid=rss_semi</a:t>
            </a:r>
          </a:p>
          <a:p>
            <a:endParaRPr lang="en-US" dirty="0" smtClean="0"/>
          </a:p>
          <a:p>
            <a:r>
              <a:rPr lang="en-US" dirty="0" smtClean="0"/>
              <a:t>Today,</a:t>
            </a:r>
            <a:r>
              <a:rPr lang="en-US" baseline="0" dirty="0" smtClean="0"/>
              <a:t> we’re trying to predict outbreaks using other data.</a:t>
            </a:r>
          </a:p>
          <a:p>
            <a:endParaRPr lang="en-US" baseline="0" dirty="0" smtClean="0"/>
          </a:p>
          <a:p>
            <a:r>
              <a:rPr lang="en-US" baseline="0" dirty="0" smtClean="0"/>
              <a:t>Harvard researches created a study where they used anonymous phone call records of 15 million users to understand human movement patterns.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Researchers plan to use this model for forecasting outbreaks like malaria, rubella, cholera and eventually this will be accessible to the medical community.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CA1B04-8305-4FD8-92F1-2FF4513E28B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4430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CA1B04-8305-4FD8-92F1-2FF4513E28B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28369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</a:t>
            </a:r>
            <a:r>
              <a:rPr lang="en-US" baseline="0" dirty="0" smtClean="0"/>
              <a:t> the future our predictive capabilities could be better.</a:t>
            </a:r>
          </a:p>
          <a:p>
            <a:endParaRPr lang="en-US" baseline="0" dirty="0" smtClean="0"/>
          </a:p>
          <a:p>
            <a:r>
              <a:rPr lang="en-US" baseline="0" dirty="0" smtClean="0"/>
              <a:t>Using other forms of data could give us even more insight into health patterns.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CA1B04-8305-4FD8-92F1-2FF4513E28B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3319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CA1B04-8305-4FD8-92F1-2FF4513E28B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87947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CA1B04-8305-4FD8-92F1-2FF4513E28B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0341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CA1B04-8305-4FD8-92F1-2FF4513E28B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02072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CA1B04-8305-4FD8-92F1-2FF4513E28B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5553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CA1B04-8305-4FD8-92F1-2FF4513E28B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14114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Remember we have big ideas going on at this time. We are</a:t>
            </a:r>
            <a:r>
              <a:rPr lang="en-US" baseline="0" dirty="0" smtClean="0"/>
              <a:t> very ambitious.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Major life changing events are taking place like nuclear power and space flight.</a:t>
            </a:r>
          </a:p>
          <a:p>
            <a:endParaRPr lang="en-US" baseline="0" dirty="0" smtClean="0"/>
          </a:p>
          <a:p>
            <a:r>
              <a:rPr lang="en-US" baseline="0" dirty="0" smtClean="0"/>
              <a:t>We were doing things that were once science fiction.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CA1B04-8305-4FD8-92F1-2FF4513E28B2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34059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Our ideas surpassed our capabilities to execute.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CA1B04-8305-4FD8-92F1-2FF4513E28B2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90468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Just like</a:t>
            </a:r>
            <a:r>
              <a:rPr lang="en-US" baseline="0" dirty="0" smtClean="0"/>
              <a:t> nuclear power and space travel, sometimes big ideas need time to catch up.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CA1B04-8305-4FD8-92F1-2FF4513E28B2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76472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But eventually, since fiction becomes reality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CA1B04-8305-4FD8-92F1-2FF4513E28B2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3518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CA1B04-8305-4FD8-92F1-2FF4513E28B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45767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CA1B04-8305-4FD8-92F1-2FF4513E28B2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42772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Science fiction</a:t>
            </a:r>
            <a:r>
              <a:rPr lang="en-US" baseline="0" dirty="0" smtClean="0"/>
              <a:t> has given us ideas about AI.</a:t>
            </a:r>
          </a:p>
          <a:p>
            <a:endParaRPr lang="en-US" baseline="0" dirty="0" smtClean="0"/>
          </a:p>
          <a:p>
            <a:r>
              <a:rPr lang="en-US" baseline="0" dirty="0" smtClean="0"/>
              <a:t>But were not talking about that kind of AI.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CA1B04-8305-4FD8-92F1-2FF4513E28B2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127370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fear</a:t>
            </a:r>
            <a:r>
              <a:rPr lang="en-US" baseline="0" dirty="0" smtClean="0"/>
              <a:t> of AGI should be our focus.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Our focus is on just a fraction of the AI universe, Machine Learning.</a:t>
            </a:r>
          </a:p>
          <a:p>
            <a:endParaRPr lang="en-US" baseline="0" dirty="0" smtClean="0"/>
          </a:p>
          <a:p>
            <a:r>
              <a:rPr lang="en-US" baseline="0" dirty="0" smtClean="0"/>
              <a:t>We should dismiss all of our worries though, the human condition still applies. Machine Learning can get creepy really fast. Just not Terminator creepy.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CA1B04-8305-4FD8-92F1-2FF4513E28B2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69508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Everything we touch from the “software giants” google, Microsoft, apple</a:t>
            </a:r>
            <a:r>
              <a:rPr lang="en-US" baseline="0" dirty="0" smtClean="0"/>
              <a:t> use machine learning in some way.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Things as trivial as the windows phone keyboard.</a:t>
            </a:r>
          </a:p>
          <a:p>
            <a:endParaRPr lang="en-US" baseline="0" dirty="0" smtClean="0"/>
          </a:p>
          <a:p>
            <a:r>
              <a:rPr lang="en-US" baseline="0" dirty="0" smtClean="0"/>
              <a:t>Cortana, Siri, Google Now</a:t>
            </a:r>
          </a:p>
          <a:p>
            <a:endParaRPr lang="en-US" baseline="0" dirty="0" smtClean="0"/>
          </a:p>
          <a:p>
            <a:r>
              <a:rPr lang="en-US" baseline="0" dirty="0" smtClean="0"/>
              <a:t>Microsoft Delve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CA1B04-8305-4FD8-92F1-2FF4513E28B2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59054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CA1B04-8305-4FD8-92F1-2FF4513E28B2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90034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CA1B04-8305-4FD8-92F1-2FF4513E28B2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03815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CA1B04-8305-4FD8-92F1-2FF4513E28B2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05869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CA1B04-8305-4FD8-92F1-2FF4513E28B2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99365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CA1B04-8305-4FD8-92F1-2FF4513E28B2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43639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CA1B04-8305-4FD8-92F1-2FF4513E28B2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0574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CA1B04-8305-4FD8-92F1-2FF4513E28B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59520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CA1B04-8305-4FD8-92F1-2FF4513E28B2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2626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CA1B04-8305-4FD8-92F1-2FF4513E28B2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98360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CA1B04-8305-4FD8-92F1-2FF4513E28B2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36514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CA1B04-8305-4FD8-92F1-2FF4513E28B2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32534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CA1B04-8305-4FD8-92F1-2FF4513E28B2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72820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CA1B04-8305-4FD8-92F1-2FF4513E28B2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95649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CA1B04-8305-4FD8-92F1-2FF4513E28B2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52548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CA1B04-8305-4FD8-92F1-2FF4513E28B2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56302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CA1B04-8305-4FD8-92F1-2FF4513E28B2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01380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CA1B04-8305-4FD8-92F1-2FF4513E28B2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5100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CA1B04-8305-4FD8-92F1-2FF4513E28B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11231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CA1B04-8305-4FD8-92F1-2FF4513E28B2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062680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CA1B04-8305-4FD8-92F1-2FF4513E28B2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05018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CA1B04-8305-4FD8-92F1-2FF4513E28B2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79298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CA1B04-8305-4FD8-92F1-2FF4513E28B2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13478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CA1B04-8305-4FD8-92F1-2FF4513E28B2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437022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CA1B04-8305-4FD8-92F1-2FF4513E28B2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185068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CA1B04-8305-4FD8-92F1-2FF4513E28B2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850440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CA1B04-8305-4FD8-92F1-2FF4513E28B2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911132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CA1B04-8305-4FD8-92F1-2FF4513E28B2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310477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CA1B04-8305-4FD8-92F1-2FF4513E28B2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2788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CA1B04-8305-4FD8-92F1-2FF4513E28B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543729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CA1B04-8305-4FD8-92F1-2FF4513E28B2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95738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CA1B04-8305-4FD8-92F1-2FF4513E28B2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868814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CA1B04-8305-4FD8-92F1-2FF4513E28B2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754209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CA1B04-8305-4FD8-92F1-2FF4513E28B2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602636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CA1B04-8305-4FD8-92F1-2FF4513E28B2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246999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CA1B04-8305-4FD8-92F1-2FF4513E28B2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9326079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CA1B04-8305-4FD8-92F1-2FF4513E28B2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795670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CA1B04-8305-4FD8-92F1-2FF4513E28B2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7447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Why</a:t>
            </a:r>
            <a:r>
              <a:rPr lang="en-US" baseline="0" dirty="0" smtClean="0"/>
              <a:t> the twilight zone?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CA1B04-8305-4FD8-92F1-2FF4513E28B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5276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CA1B04-8305-4FD8-92F1-2FF4513E28B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5715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9EB5515D-73F1-474C-BD90-6441BDF25484}" type="datetime1">
              <a:rPr lang="en-US" smtClean="0"/>
              <a:t>1/14/2016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Ed Charbeneau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8A41BFE-7CE8-4351-8C23-103C6C468E99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AFD1B7B0-B1D2-4C71-81B7-131DAE1BEE5A}" type="datetime1">
              <a:rPr lang="en-US" smtClean="0"/>
              <a:t>1/14/2016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Ed Charbeneau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8A41BFE-7CE8-4351-8C23-103C6C468E99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1571CA1C-978F-4634-957B-295A0A8BA5B0}" type="datetime1">
              <a:rPr lang="en-US" smtClean="0"/>
              <a:t>1/14/2016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Ed Charbeneau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8A41BFE-7CE8-4351-8C23-103C6C468E99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</p:spPr>
        <p:txBody>
          <a:bodyPr/>
          <a:lstStyle>
            <a:lvl1pPr>
              <a:defRPr>
                <a:latin typeface="Ubuntu Condensed" panose="020B0506030602030204" pitchFamily="34" charset="0"/>
              </a:defRPr>
            </a:lvl1pPr>
            <a:lvl2pPr>
              <a:defRPr>
                <a:latin typeface="Ubuntu Condensed" panose="020B0506030602030204" pitchFamily="34" charset="0"/>
              </a:defRPr>
            </a:lvl2pPr>
            <a:lvl3pPr>
              <a:defRPr>
                <a:latin typeface="Ubuntu Condensed" panose="020B0506030602030204" pitchFamily="34" charset="0"/>
              </a:defRPr>
            </a:lvl3pPr>
            <a:lvl4pPr>
              <a:defRPr>
                <a:latin typeface="Ubuntu Condensed" panose="020B0506030602030204" pitchFamily="34" charset="0"/>
              </a:defRPr>
            </a:lvl4pPr>
            <a:lvl5pPr>
              <a:defRPr>
                <a:latin typeface="Ubuntu Condensed" panose="020B050603060203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6231A444-153B-44A8-AFB3-D3DA42A31AFF}" type="datetime1">
              <a:rPr lang="en-US" smtClean="0"/>
              <a:t>1/14/2016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Ed Charbeneau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8A41BFE-7CE8-4351-8C23-103C6C468E99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BE8F29CE-9227-4F01-9D38-2AD4D549413D}" type="datetime1">
              <a:rPr lang="en-US" smtClean="0"/>
              <a:t>1/14/2016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Ed Charbeneau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8A41BFE-7CE8-4351-8C23-103C6C468E99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64B34FC0-CF86-4DD9-83E4-6FEF62EEB883}" type="datetime1">
              <a:rPr lang="en-US" smtClean="0"/>
              <a:t>1/14/2016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Ed Charbeneau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8A41BFE-7CE8-4351-8C23-103C6C468E99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019D1463-A1BC-4AE9-845B-70AEF251AD36}" type="datetime1">
              <a:rPr lang="en-US" smtClean="0"/>
              <a:t>1/14/2016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Ed Charbeneau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8A41BFE-7CE8-4351-8C23-103C6C468E99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AF8CFFD-4B0F-490A-A206-74C10B5072F6}" type="datetime1">
              <a:rPr lang="en-US" smtClean="0"/>
              <a:t>1/14/2016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Ed Charbeneau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8A41BFE-7CE8-4351-8C23-103C6C468E99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D9045C99-F954-4942-B7A5-A0D6220338C2}" type="datetime1">
              <a:rPr lang="en-US" smtClean="0"/>
              <a:t>1/14/2016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Ed Charbeneau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8A41BFE-7CE8-4351-8C23-103C6C468E99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7160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13600" y="1600201"/>
            <a:ext cx="4368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iming>
    <p:tnLst>
      <p:par>
        <p:cTn id="1" dur="indefinite" restart="never" nodeType="tmRoot"/>
      </p:par>
    </p:tnLst>
  </p:timing>
  <p:hf sldNum="0"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jp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5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5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5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5.xml"/></Relationships>
</file>

<file path=ppt/slides/_rels/slide82.xml.rels><?xml version="1.0" encoding="UTF-8" standalone="yes"?>
<Relationships xmlns="http://schemas.openxmlformats.org/package/2006/relationships"><Relationship Id="rId13" Type="http://schemas.openxmlformats.org/officeDocument/2006/relationships/hyperlink" Target="https://illumin.usc.edu/188/deep-blue-the-history-and-engineering-behind-computer-chess/" TargetMode="External"/><Relationship Id="rId18" Type="http://schemas.openxmlformats.org/officeDocument/2006/relationships/hyperlink" Target="https://www.stat.auckland.ac.nz/~ihaka/downloads/Interface98.pdf" TargetMode="External"/><Relationship Id="rId26" Type="http://schemas.openxmlformats.org/officeDocument/2006/relationships/hyperlink" Target="https://en.wikipedia.org/wiki/History_of_artificial_intelligence#AI_in_myth.2C_fiction_and_speculation" TargetMode="External"/><Relationship Id="rId39" Type="http://schemas.openxmlformats.org/officeDocument/2006/relationships/hyperlink" Target="http://www.wired.com/2015/08/ibms-rodent-brain-chip-make-phones-hyper-smart/" TargetMode="External"/><Relationship Id="rId3" Type="http://schemas.openxmlformats.org/officeDocument/2006/relationships/hyperlink" Target="http://www.computerhistory.org/timeline/1959/" TargetMode="External"/><Relationship Id="rId21" Type="http://schemas.openxmlformats.org/officeDocument/2006/relationships/hyperlink" Target="http://insights.wired.com/profiles/blogs/the-ai-resurgence-why-now#axzz3rEda3ZLj" TargetMode="External"/><Relationship Id="rId34" Type="http://schemas.openxmlformats.org/officeDocument/2006/relationships/hyperlink" Target="https://en.m.wikipedia.org/wiki/John_Snow_(physician)" TargetMode="External"/><Relationship Id="rId42" Type="http://schemas.openxmlformats.org/officeDocument/2006/relationships/hyperlink" Target="http://www.wired.com/2015/03/disney-magicband/" TargetMode="External"/><Relationship Id="rId47" Type="http://schemas.openxmlformats.org/officeDocument/2006/relationships/hyperlink" Target="http://www.marxentlabs.com/top-augmented-reality-apps-trends-summer-2014/" TargetMode="External"/><Relationship Id="rId50" Type="http://schemas.openxmlformats.org/officeDocument/2006/relationships/hyperlink" Target="http://www.business2community.com/big-data/top-10-amazing-facts-know-big-data-01357650#PmkohmLU1HDZAIXd.97" TargetMode="External"/><Relationship Id="rId7" Type="http://schemas.openxmlformats.org/officeDocument/2006/relationships/hyperlink" Target="http://www.pcworld.com/article/127105/article.html" TargetMode="External"/><Relationship Id="rId12" Type="http://schemas.openxmlformats.org/officeDocument/2006/relationships/hyperlink" Target="http://courses.cs.washington.edu/courses/csep590/06au/projects/history-ai.pdf" TargetMode="External"/><Relationship Id="rId17" Type="http://schemas.openxmlformats.org/officeDocument/2006/relationships/hyperlink" Target="http://machinelearningmastery.com/machine-learning-for-programmers/" TargetMode="External"/><Relationship Id="rId25" Type="http://schemas.openxmlformats.org/officeDocument/2006/relationships/hyperlink" Target="http://www.infoworld.com/article/3003920/data-science/4-no-bull-takeaways-about-googles-machine-learning-project.html" TargetMode="External"/><Relationship Id="rId33" Type="http://schemas.openxmlformats.org/officeDocument/2006/relationships/hyperlink" Target="http://www.techinsider.io/myths-misconceptions-about-artificial-intelligence-2015-9" TargetMode="External"/><Relationship Id="rId38" Type="http://schemas.openxmlformats.org/officeDocument/2006/relationships/hyperlink" Target="http://www.engadget.com/2015/08/30/princeton-harvard-rubella-kenya-phone-study/?ncid=rss_semi" TargetMode="External"/><Relationship Id="rId46" Type="http://schemas.openxmlformats.org/officeDocument/2006/relationships/hyperlink" Target="http://www.sitepoint.com/augmented-reality-in-the-browser-with-awe-js/?utm_content=buffera5919&amp;utm_medium=social&amp;utm_source=twitter.com&amp;utm_campaign=buffer" TargetMode="External"/><Relationship Id="rId2" Type="http://schemas.openxmlformats.org/officeDocument/2006/relationships/hyperlink" Target="https://en.wikipedia.org/wiki/History_of_hard_disk_drives" TargetMode="External"/><Relationship Id="rId16" Type="http://schemas.openxmlformats.org/officeDocument/2006/relationships/hyperlink" Target="http://blog.kiraradinsky.com/" TargetMode="External"/><Relationship Id="rId20" Type="http://schemas.openxmlformats.org/officeDocument/2006/relationships/hyperlink" Target="https://en.wikipedia.org/wiki/Artificial_general_intelligence" TargetMode="External"/><Relationship Id="rId29" Type="http://schemas.openxmlformats.org/officeDocument/2006/relationships/hyperlink" Target="http://www.oreilly.com/pub/e/3292" TargetMode="External"/><Relationship Id="rId41" Type="http://schemas.openxmlformats.org/officeDocument/2006/relationships/hyperlink" Target="http://channel9.msdn.com/Series/Microsoft-Research-Luminaries/Eric-Horvitz-on-the-new-era-of-Artificial-Intelligence?WT.mc_id=dlvr_twitter_ch9" TargetMode="External"/><Relationship Id="rId54" Type="http://schemas.openxmlformats.org/officeDocument/2006/relationships/hyperlink" Target="http://tensorflow.org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www.emc.com/collateral/analyst-reports/expanding-digital-idc-white-paper.pdf" TargetMode="External"/><Relationship Id="rId11" Type="http://schemas.openxmlformats.org/officeDocument/2006/relationships/hyperlink" Target="https://hbr.org/2015/02/theres-no-such-thing-as-anonymous-data" TargetMode="External"/><Relationship Id="rId24" Type="http://schemas.openxmlformats.org/officeDocument/2006/relationships/hyperlink" Target="http://www.forbes.com/sites/kashmirhill/2012/02/16/how-target-figured-out-a-teen-girl-was-pregnant-before-her-father-did/" TargetMode="External"/><Relationship Id="rId32" Type="http://schemas.openxmlformats.org/officeDocument/2006/relationships/hyperlink" Target="http://thenextweb.com/google/2015/11/09/google-is-open-sourcing-its-new-machine-learning-system-behind-google-photos/" TargetMode="External"/><Relationship Id="rId37" Type="http://schemas.openxmlformats.org/officeDocument/2006/relationships/hyperlink" Target="https://frameri.com/how-it-works" TargetMode="External"/><Relationship Id="rId40" Type="http://schemas.openxmlformats.org/officeDocument/2006/relationships/hyperlink" Target="http://www.infoworld.com/article/2886132/machine-learning/how-machine-learning-ate-microsoft.html" TargetMode="External"/><Relationship Id="rId45" Type="http://schemas.openxmlformats.org/officeDocument/2006/relationships/hyperlink" Target="http://techcrunch.com/2015/05/28/apple-metaio/#.xwh8lw:ivOs" TargetMode="External"/><Relationship Id="rId53" Type="http://schemas.openxmlformats.org/officeDocument/2006/relationships/hyperlink" Target="http://www.technologyreview.com/news/542971/antivirus-that-mimics-the-brain-could-catch-more-malware/?utm_campaign=newsletters&amp;utm_source=newsletter-weekly-computing&amp;utm_medium=email&amp;utm_content=20151105" TargetMode="External"/><Relationship Id="rId5" Type="http://schemas.openxmlformats.org/officeDocument/2006/relationships/hyperlink" Target="http://www.forbes.com/sites/gilpress/2013/05/09/a-very-short-history-of-big-data/" TargetMode="External"/><Relationship Id="rId15" Type="http://schemas.openxmlformats.org/officeDocument/2006/relationships/hyperlink" Target="http://www.wired.com/2014/10/future-of-artificial-intelligence/" TargetMode="External"/><Relationship Id="rId23" Type="http://schemas.openxmlformats.org/officeDocument/2006/relationships/hyperlink" Target="http://www.businessinsider.com/machine-learning-used-to-predict-and-model-isis-2015-9" TargetMode="External"/><Relationship Id="rId28" Type="http://schemas.openxmlformats.org/officeDocument/2006/relationships/hyperlink" Target="https://en.wikipedia.org/wiki/Dartmouth_Conferences" TargetMode="External"/><Relationship Id="rId36" Type="http://schemas.openxmlformats.org/officeDocument/2006/relationships/hyperlink" Target="http://blogs.msdn.com/b/visualstudio/archive/2015/09/28/introducing-u-sql.aspx" TargetMode="External"/><Relationship Id="rId49" Type="http://schemas.openxmlformats.org/officeDocument/2006/relationships/hyperlink" Target="http://www.zdnet.com/article/artificial-intelligence-should-we-be-as-terrified-as-elon-musk-and-bill-gates/" TargetMode="External"/><Relationship Id="rId10" Type="http://schemas.openxmlformats.org/officeDocument/2006/relationships/hyperlink" Target="http://www.networkworld.com/article/2253274/virtualization/the-incredible-shrinking-data-center.html" TargetMode="External"/><Relationship Id="rId19" Type="http://schemas.openxmlformats.org/officeDocument/2006/relationships/hyperlink" Target="http://www.technologyreview.com/news/533686/2014-in-computing-breakthroughs-in-artificial-intelligence/" TargetMode="External"/><Relationship Id="rId31" Type="http://schemas.openxmlformats.org/officeDocument/2006/relationships/hyperlink" Target="https://hbr.org/2015/07/what-every-manager-should-know-about-machine-learning" TargetMode="External"/><Relationship Id="rId44" Type="http://schemas.openxmlformats.org/officeDocument/2006/relationships/hyperlink" Target="http://singularityhub.com/2015/05/25/infographic-trillion-fold-rise-in-computing-puts-a-1985-supercomputer-on-our-wrists/" TargetMode="External"/><Relationship Id="rId52" Type="http://schemas.openxmlformats.org/officeDocument/2006/relationships/hyperlink" Target="http://arxiv.org/pdf/1508.01192v1.pdf" TargetMode="External"/><Relationship Id="rId4" Type="http://schemas.openxmlformats.org/officeDocument/2006/relationships/hyperlink" Target="http://www.computerhistory.org/timeline/1958/" TargetMode="External"/><Relationship Id="rId9" Type="http://schemas.openxmlformats.org/officeDocument/2006/relationships/hyperlink" Target="http://smellslikeinfinitesadness.com/5-most-prophetic-twilight-zone-episodes/" TargetMode="External"/><Relationship Id="rId14" Type="http://schemas.openxmlformats.org/officeDocument/2006/relationships/hyperlink" Target="https://en.wikipedia.org/wiki/Deep_Blue_(chess_computer)" TargetMode="External"/><Relationship Id="rId22" Type="http://schemas.openxmlformats.org/officeDocument/2006/relationships/hyperlink" Target="https://en.wikipedia.org/wiki/Nuclear_power_in_the_United_States#Emergence" TargetMode="External"/><Relationship Id="rId27" Type="http://schemas.openxmlformats.org/officeDocument/2006/relationships/hyperlink" Target="https://en.wikipedia.org/wiki/Timeline_of_artificial_intelligence" TargetMode="External"/><Relationship Id="rId30" Type="http://schemas.openxmlformats.org/officeDocument/2006/relationships/hyperlink" Target="http://thenextweb.com/insider/2011/07/03/augmented-reality-the-past-present-and-future/" TargetMode="External"/><Relationship Id="rId35" Type="http://schemas.openxmlformats.org/officeDocument/2006/relationships/hyperlink" Target="http://www.techinsider.io/google-researcher-dependent-artificial-intelligence-machine-learning-future-2015-10" TargetMode="External"/><Relationship Id="rId43" Type="http://schemas.openxmlformats.org/officeDocument/2006/relationships/hyperlink" Target="http://barclaytblair.com/category/videos/" TargetMode="External"/><Relationship Id="rId48" Type="http://schemas.openxmlformats.org/officeDocument/2006/relationships/hyperlink" Target="http://www.itproportal.com/2015/09/19/everyday-ai-its-not-just-about-robots/" TargetMode="External"/><Relationship Id="rId8" Type="http://schemas.openxmlformats.org/officeDocument/2006/relationships/hyperlink" Target="http://www.business2community.com/big-data/top-10-amazing-facts-know-big-data-01357650#HQi2YKt89kkGRqI9.97" TargetMode="External"/><Relationship Id="rId51" Type="http://schemas.openxmlformats.org/officeDocument/2006/relationships/hyperlink" Target="http://observer.com/2015/08/stephen-hawking-elon-musk-and-bill-gates-warn-about-artificial-intelligence/" TargetMode="Externa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Fair_use" TargetMode="External"/><Relationship Id="rId2" Type="http://schemas.openxmlformats.org/officeDocument/2006/relationships/hyperlink" Target="http://www.cbs.com/shows/the_twilight_zone/" TargetMode="External"/><Relationship Id="rId1" Type="http://schemas.openxmlformats.org/officeDocument/2006/relationships/slideLayout" Target="../slideLayouts/slideLayout5.xml"/><Relationship Id="rId4" Type="http://schemas.openxmlformats.org/officeDocument/2006/relationships/hyperlink" Target="http://www.copyright.gov/" TargetMode="Externa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Fair_use" TargetMode="External"/><Relationship Id="rId2" Type="http://schemas.openxmlformats.org/officeDocument/2006/relationships/hyperlink" Target="http://annapurnapics.com/films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www.studiocanal.com/en" TargetMode="External"/><Relationship Id="rId5" Type="http://schemas.openxmlformats.org/officeDocument/2006/relationships/hyperlink" Target="http://www.trademarkia.com/terminator-77382404.html" TargetMode="External"/><Relationship Id="rId4" Type="http://schemas.openxmlformats.org/officeDocument/2006/relationships/hyperlink" Target="http://www.copyright.gov/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9339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4-Point Star 11"/>
          <p:cNvSpPr/>
          <p:nvPr/>
        </p:nvSpPr>
        <p:spPr>
          <a:xfrm>
            <a:off x="2557088" y="3464718"/>
            <a:ext cx="109537" cy="109537"/>
          </a:xfrm>
          <a:prstGeom prst="star4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4-Point Star 23"/>
          <p:cNvSpPr/>
          <p:nvPr/>
        </p:nvSpPr>
        <p:spPr>
          <a:xfrm rot="21234692">
            <a:off x="10402141" y="4737105"/>
            <a:ext cx="232207" cy="232207"/>
          </a:xfrm>
          <a:prstGeom prst="star4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4-Point Star 24"/>
          <p:cNvSpPr/>
          <p:nvPr/>
        </p:nvSpPr>
        <p:spPr>
          <a:xfrm rot="527896">
            <a:off x="913708" y="5516085"/>
            <a:ext cx="232207" cy="327287"/>
          </a:xfrm>
          <a:prstGeom prst="star4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4-Point Star 25"/>
          <p:cNvSpPr/>
          <p:nvPr/>
        </p:nvSpPr>
        <p:spPr>
          <a:xfrm rot="18000000">
            <a:off x="5518710" y="3653599"/>
            <a:ext cx="113699" cy="113699"/>
          </a:xfrm>
          <a:prstGeom prst="star4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4-Point Star 26"/>
          <p:cNvSpPr/>
          <p:nvPr/>
        </p:nvSpPr>
        <p:spPr>
          <a:xfrm>
            <a:off x="4078007" y="1460986"/>
            <a:ext cx="109537" cy="109537"/>
          </a:xfrm>
          <a:prstGeom prst="star4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4-Point Star 27"/>
          <p:cNvSpPr/>
          <p:nvPr/>
        </p:nvSpPr>
        <p:spPr>
          <a:xfrm>
            <a:off x="9909997" y="6304413"/>
            <a:ext cx="109537" cy="109537"/>
          </a:xfrm>
          <a:prstGeom prst="star4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4-Point Star 28"/>
          <p:cNvSpPr/>
          <p:nvPr/>
        </p:nvSpPr>
        <p:spPr>
          <a:xfrm>
            <a:off x="8413503" y="1756021"/>
            <a:ext cx="109537" cy="109537"/>
          </a:xfrm>
          <a:prstGeom prst="star4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4-Point Star 29"/>
          <p:cNvSpPr/>
          <p:nvPr/>
        </p:nvSpPr>
        <p:spPr>
          <a:xfrm>
            <a:off x="-77135" y="1753686"/>
            <a:ext cx="299714" cy="299714"/>
          </a:xfrm>
          <a:prstGeom prst="star4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4-Point Star 32"/>
          <p:cNvSpPr/>
          <p:nvPr/>
        </p:nvSpPr>
        <p:spPr>
          <a:xfrm rot="4309351">
            <a:off x="8534699" y="5767688"/>
            <a:ext cx="232207" cy="232207"/>
          </a:xfrm>
          <a:prstGeom prst="star4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4-Point Star 35"/>
          <p:cNvSpPr/>
          <p:nvPr/>
        </p:nvSpPr>
        <p:spPr>
          <a:xfrm rot="18000000">
            <a:off x="11164653" y="3407869"/>
            <a:ext cx="113699" cy="113699"/>
          </a:xfrm>
          <a:prstGeom prst="star4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4-Point Star 40"/>
          <p:cNvSpPr/>
          <p:nvPr/>
        </p:nvSpPr>
        <p:spPr>
          <a:xfrm rot="20354064">
            <a:off x="6483654" y="659495"/>
            <a:ext cx="232207" cy="232207"/>
          </a:xfrm>
          <a:prstGeom prst="star4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itle 1"/>
          <p:cNvSpPr>
            <a:spLocks noGrp="1"/>
          </p:cNvSpPr>
          <p:nvPr>
            <p:ph type="title"/>
          </p:nvPr>
        </p:nvSpPr>
        <p:spPr>
          <a:xfrm>
            <a:off x="411719" y="0"/>
            <a:ext cx="6471016" cy="6849296"/>
          </a:xfrm>
          <a:noFill/>
        </p:spPr>
        <p:txBody>
          <a:bodyPr/>
          <a:lstStyle/>
          <a:p>
            <a:r>
              <a:rPr lang="en-US" dirty="0" smtClean="0"/>
              <a:t>Twilight Zone dealt with many topics…</a:t>
            </a:r>
            <a:br>
              <a:rPr lang="en-US" dirty="0" smtClean="0"/>
            </a:b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smtClean="0"/>
              <a:t>Frequently the topic of </a:t>
            </a:r>
            <a:r>
              <a:rPr lang="en-US" dirty="0" smtClean="0">
                <a:solidFill>
                  <a:schemeClr val="tx1"/>
                </a:solidFill>
              </a:rPr>
              <a:t>technology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2234" y="3915"/>
            <a:ext cx="5099766" cy="6854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544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4-Point Star 11"/>
          <p:cNvSpPr/>
          <p:nvPr/>
        </p:nvSpPr>
        <p:spPr>
          <a:xfrm>
            <a:off x="2557088" y="3464718"/>
            <a:ext cx="109537" cy="109537"/>
          </a:xfrm>
          <a:prstGeom prst="star4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4-Point Star 23"/>
          <p:cNvSpPr/>
          <p:nvPr/>
        </p:nvSpPr>
        <p:spPr>
          <a:xfrm rot="21234692">
            <a:off x="10402141" y="4737105"/>
            <a:ext cx="232207" cy="232207"/>
          </a:xfrm>
          <a:prstGeom prst="star4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4-Point Star 24"/>
          <p:cNvSpPr/>
          <p:nvPr/>
        </p:nvSpPr>
        <p:spPr>
          <a:xfrm rot="527896">
            <a:off x="913708" y="5516085"/>
            <a:ext cx="232207" cy="327287"/>
          </a:xfrm>
          <a:prstGeom prst="star4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4-Point Star 25"/>
          <p:cNvSpPr/>
          <p:nvPr/>
        </p:nvSpPr>
        <p:spPr>
          <a:xfrm rot="18000000">
            <a:off x="5518710" y="3653599"/>
            <a:ext cx="113699" cy="113699"/>
          </a:xfrm>
          <a:prstGeom prst="star4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4-Point Star 26"/>
          <p:cNvSpPr/>
          <p:nvPr/>
        </p:nvSpPr>
        <p:spPr>
          <a:xfrm>
            <a:off x="4078007" y="1460986"/>
            <a:ext cx="109537" cy="109537"/>
          </a:xfrm>
          <a:prstGeom prst="star4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4-Point Star 27"/>
          <p:cNvSpPr/>
          <p:nvPr/>
        </p:nvSpPr>
        <p:spPr>
          <a:xfrm>
            <a:off x="9909997" y="6304413"/>
            <a:ext cx="109537" cy="109537"/>
          </a:xfrm>
          <a:prstGeom prst="star4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4-Point Star 28"/>
          <p:cNvSpPr/>
          <p:nvPr/>
        </p:nvSpPr>
        <p:spPr>
          <a:xfrm>
            <a:off x="8413503" y="1756021"/>
            <a:ext cx="109537" cy="109537"/>
          </a:xfrm>
          <a:prstGeom prst="star4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4-Point Star 29"/>
          <p:cNvSpPr/>
          <p:nvPr/>
        </p:nvSpPr>
        <p:spPr>
          <a:xfrm>
            <a:off x="-77135" y="1753686"/>
            <a:ext cx="299714" cy="299714"/>
          </a:xfrm>
          <a:prstGeom prst="star4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4-Point Star 32"/>
          <p:cNvSpPr/>
          <p:nvPr/>
        </p:nvSpPr>
        <p:spPr>
          <a:xfrm rot="4309351">
            <a:off x="8534699" y="5767688"/>
            <a:ext cx="232207" cy="232207"/>
          </a:xfrm>
          <a:prstGeom prst="star4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4-Point Star 35"/>
          <p:cNvSpPr/>
          <p:nvPr/>
        </p:nvSpPr>
        <p:spPr>
          <a:xfrm rot="18000000">
            <a:off x="11164653" y="3407869"/>
            <a:ext cx="113699" cy="113699"/>
          </a:xfrm>
          <a:prstGeom prst="star4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4-Point Star 40"/>
          <p:cNvSpPr/>
          <p:nvPr/>
        </p:nvSpPr>
        <p:spPr>
          <a:xfrm rot="20354064">
            <a:off x="6483654" y="659495"/>
            <a:ext cx="232207" cy="232207"/>
          </a:xfrm>
          <a:prstGeom prst="star4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987"/>
          <a:stretch/>
        </p:blipFill>
        <p:spPr>
          <a:xfrm>
            <a:off x="-1228093" y="3212"/>
            <a:ext cx="8230343" cy="6854788"/>
          </a:xfrm>
          <a:prstGeom prst="rect">
            <a:avLst/>
          </a:prstGeom>
        </p:spPr>
      </p:pic>
      <p:sp>
        <p:nvSpPr>
          <p:cNvPr id="45" name="Title 1"/>
          <p:cNvSpPr>
            <a:spLocks noGrp="1"/>
          </p:cNvSpPr>
          <p:nvPr>
            <p:ph type="title"/>
          </p:nvPr>
        </p:nvSpPr>
        <p:spPr>
          <a:xfrm>
            <a:off x="7002250" y="0"/>
            <a:ext cx="5189749" cy="6849296"/>
          </a:xfrm>
          <a:noFill/>
        </p:spPr>
        <p:txBody>
          <a:bodyPr lIns="182880" rIns="182880"/>
          <a:lstStyle/>
          <a:p>
            <a:r>
              <a:rPr lang="en-US" dirty="0" smtClean="0"/>
              <a:t>However</a:t>
            </a:r>
            <a:br>
              <a:rPr lang="en-US" dirty="0" smtClean="0"/>
            </a:br>
            <a:r>
              <a:rPr lang="en-US" dirty="0" smtClean="0"/>
              <a:t>the common theme throughout the show wasn’t the technology itself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1112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1292616"/>
            <a:ext cx="12265407" cy="123036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olidFill>
                  <a:schemeClr val="bg2"/>
                </a:solidFill>
              </a:rPr>
              <a:t>The theme was the </a:t>
            </a:r>
            <a:r>
              <a:rPr lang="en-US" sz="4000" dirty="0" smtClean="0">
                <a:solidFill>
                  <a:schemeClr val="tx2"/>
                </a:solidFill>
              </a:rPr>
              <a:t>human condition</a:t>
            </a:r>
            <a:endParaRPr lang="en-US" sz="4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4463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 rot="20700000">
            <a:off x="1967665" y="1204583"/>
            <a:ext cx="628351" cy="628351"/>
          </a:xfrm>
          <a:prstGeom prst="ellipse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?</a:t>
            </a:r>
            <a:endParaRPr lang="en-US" sz="1600" dirty="0"/>
          </a:p>
        </p:txBody>
      </p:sp>
      <p:sp>
        <p:nvSpPr>
          <p:cNvPr id="5" name="Oval 4"/>
          <p:cNvSpPr/>
          <p:nvPr/>
        </p:nvSpPr>
        <p:spPr>
          <a:xfrm rot="20205573">
            <a:off x="2307629" y="3739945"/>
            <a:ext cx="2131207" cy="213120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?</a:t>
            </a:r>
            <a:endParaRPr lang="en-US" dirty="0"/>
          </a:p>
        </p:txBody>
      </p:sp>
      <p:sp>
        <p:nvSpPr>
          <p:cNvPr id="7" name="Oval 6"/>
          <p:cNvSpPr/>
          <p:nvPr/>
        </p:nvSpPr>
        <p:spPr>
          <a:xfrm rot="1590811">
            <a:off x="622989" y="2878245"/>
            <a:ext cx="948554" cy="948554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?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4-Point Star 11"/>
          <p:cNvSpPr/>
          <p:nvPr/>
        </p:nvSpPr>
        <p:spPr>
          <a:xfrm>
            <a:off x="2557088" y="3464718"/>
            <a:ext cx="109537" cy="109537"/>
          </a:xfrm>
          <a:prstGeom prst="star4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4-Point Star 23"/>
          <p:cNvSpPr/>
          <p:nvPr/>
        </p:nvSpPr>
        <p:spPr>
          <a:xfrm rot="21234692">
            <a:off x="10402141" y="4737105"/>
            <a:ext cx="232207" cy="232207"/>
          </a:xfrm>
          <a:prstGeom prst="star4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4-Point Star 24"/>
          <p:cNvSpPr/>
          <p:nvPr/>
        </p:nvSpPr>
        <p:spPr>
          <a:xfrm rot="527896">
            <a:off x="913708" y="5516085"/>
            <a:ext cx="232207" cy="327287"/>
          </a:xfrm>
          <a:prstGeom prst="star4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4-Point Star 25"/>
          <p:cNvSpPr/>
          <p:nvPr/>
        </p:nvSpPr>
        <p:spPr>
          <a:xfrm rot="18000000">
            <a:off x="5518710" y="3653599"/>
            <a:ext cx="113699" cy="113699"/>
          </a:xfrm>
          <a:prstGeom prst="star4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4-Point Star 26"/>
          <p:cNvSpPr/>
          <p:nvPr/>
        </p:nvSpPr>
        <p:spPr>
          <a:xfrm>
            <a:off x="4078007" y="1460986"/>
            <a:ext cx="109537" cy="109537"/>
          </a:xfrm>
          <a:prstGeom prst="star4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4-Point Star 27"/>
          <p:cNvSpPr/>
          <p:nvPr/>
        </p:nvSpPr>
        <p:spPr>
          <a:xfrm>
            <a:off x="9909997" y="6304413"/>
            <a:ext cx="109537" cy="109537"/>
          </a:xfrm>
          <a:prstGeom prst="star4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4-Point Star 28"/>
          <p:cNvSpPr/>
          <p:nvPr/>
        </p:nvSpPr>
        <p:spPr>
          <a:xfrm>
            <a:off x="8413503" y="1756021"/>
            <a:ext cx="109537" cy="109537"/>
          </a:xfrm>
          <a:prstGeom prst="star4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4-Point Star 29"/>
          <p:cNvSpPr/>
          <p:nvPr/>
        </p:nvSpPr>
        <p:spPr>
          <a:xfrm>
            <a:off x="-77135" y="1753686"/>
            <a:ext cx="299714" cy="299714"/>
          </a:xfrm>
          <a:prstGeom prst="star4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4-Point Star 32"/>
          <p:cNvSpPr/>
          <p:nvPr/>
        </p:nvSpPr>
        <p:spPr>
          <a:xfrm rot="4309351">
            <a:off x="8534699" y="5767688"/>
            <a:ext cx="232207" cy="232207"/>
          </a:xfrm>
          <a:prstGeom prst="star4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4-Point Star 35"/>
          <p:cNvSpPr/>
          <p:nvPr/>
        </p:nvSpPr>
        <p:spPr>
          <a:xfrm rot="18000000">
            <a:off x="11164653" y="3407869"/>
            <a:ext cx="113699" cy="113699"/>
          </a:xfrm>
          <a:prstGeom prst="star4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4-Point Star 40"/>
          <p:cNvSpPr/>
          <p:nvPr/>
        </p:nvSpPr>
        <p:spPr>
          <a:xfrm rot="20354064">
            <a:off x="6483654" y="659495"/>
            <a:ext cx="232207" cy="232207"/>
          </a:xfrm>
          <a:prstGeom prst="star4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itle 1"/>
          <p:cNvSpPr>
            <a:spLocks noGrp="1"/>
          </p:cNvSpPr>
          <p:nvPr>
            <p:ph type="title"/>
          </p:nvPr>
        </p:nvSpPr>
        <p:spPr>
          <a:xfrm>
            <a:off x="5309264" y="0"/>
            <a:ext cx="6882735" cy="6858000"/>
          </a:xfrm>
          <a:noFill/>
        </p:spPr>
        <p:txBody>
          <a:bodyPr/>
          <a:lstStyle/>
          <a:p>
            <a:r>
              <a:rPr lang="en-US" dirty="0" smtClean="0"/>
              <a:t>3 Technologies</a:t>
            </a:r>
            <a:br>
              <a:rPr lang="en-US" dirty="0" smtClean="0"/>
            </a:br>
            <a:r>
              <a:rPr lang="en-US" dirty="0" smtClean="0"/>
              <a:t>Each will shape our future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3633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Oval 1"/>
          <p:cNvSpPr/>
          <p:nvPr/>
        </p:nvSpPr>
        <p:spPr>
          <a:xfrm>
            <a:off x="3409478" y="742478"/>
            <a:ext cx="5373045" cy="537304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dirty="0" smtClean="0">
                <a:solidFill>
                  <a:schemeClr val="tx2"/>
                </a:solidFill>
                <a:latin typeface="+mj-lt"/>
              </a:rPr>
              <a:t>How will we react?</a:t>
            </a:r>
            <a:endParaRPr lang="en-US" sz="1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423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4-Point Star 23"/>
          <p:cNvSpPr/>
          <p:nvPr/>
        </p:nvSpPr>
        <p:spPr>
          <a:xfrm rot="21234692">
            <a:off x="10402141" y="4737105"/>
            <a:ext cx="232207" cy="232207"/>
          </a:xfrm>
          <a:prstGeom prst="star4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4-Point Star 24"/>
          <p:cNvSpPr/>
          <p:nvPr/>
        </p:nvSpPr>
        <p:spPr>
          <a:xfrm rot="527896">
            <a:off x="913708" y="5516085"/>
            <a:ext cx="232207" cy="327287"/>
          </a:xfrm>
          <a:prstGeom prst="star4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4-Point Star 25"/>
          <p:cNvSpPr/>
          <p:nvPr/>
        </p:nvSpPr>
        <p:spPr>
          <a:xfrm rot="18000000">
            <a:off x="5518710" y="3653599"/>
            <a:ext cx="113699" cy="113699"/>
          </a:xfrm>
          <a:prstGeom prst="star4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4-Point Star 26"/>
          <p:cNvSpPr/>
          <p:nvPr/>
        </p:nvSpPr>
        <p:spPr>
          <a:xfrm>
            <a:off x="4078007" y="1460986"/>
            <a:ext cx="109537" cy="109537"/>
          </a:xfrm>
          <a:prstGeom prst="star4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4-Point Star 27"/>
          <p:cNvSpPr/>
          <p:nvPr/>
        </p:nvSpPr>
        <p:spPr>
          <a:xfrm>
            <a:off x="9909997" y="6304413"/>
            <a:ext cx="109537" cy="109537"/>
          </a:xfrm>
          <a:prstGeom prst="star4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4-Point Star 28"/>
          <p:cNvSpPr/>
          <p:nvPr/>
        </p:nvSpPr>
        <p:spPr>
          <a:xfrm>
            <a:off x="8413503" y="1756021"/>
            <a:ext cx="109537" cy="109537"/>
          </a:xfrm>
          <a:prstGeom prst="star4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4-Point Star 29"/>
          <p:cNvSpPr/>
          <p:nvPr/>
        </p:nvSpPr>
        <p:spPr>
          <a:xfrm>
            <a:off x="-77135" y="1753686"/>
            <a:ext cx="299714" cy="299714"/>
          </a:xfrm>
          <a:prstGeom prst="star4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4-Point Star 32"/>
          <p:cNvSpPr/>
          <p:nvPr/>
        </p:nvSpPr>
        <p:spPr>
          <a:xfrm rot="4309351">
            <a:off x="8534699" y="5767688"/>
            <a:ext cx="232207" cy="232207"/>
          </a:xfrm>
          <a:prstGeom prst="star4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4-Point Star 35"/>
          <p:cNvSpPr/>
          <p:nvPr/>
        </p:nvSpPr>
        <p:spPr>
          <a:xfrm rot="18000000">
            <a:off x="11164653" y="3407869"/>
            <a:ext cx="113699" cy="113699"/>
          </a:xfrm>
          <a:prstGeom prst="star4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4-Point Star 40"/>
          <p:cNvSpPr/>
          <p:nvPr/>
        </p:nvSpPr>
        <p:spPr>
          <a:xfrm rot="20354064">
            <a:off x="6483654" y="659495"/>
            <a:ext cx="232207" cy="232207"/>
          </a:xfrm>
          <a:prstGeom prst="star4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itle 1"/>
          <p:cNvSpPr>
            <a:spLocks noGrp="1"/>
          </p:cNvSpPr>
          <p:nvPr>
            <p:ph type="title"/>
          </p:nvPr>
        </p:nvSpPr>
        <p:spPr>
          <a:xfrm>
            <a:off x="5309264" y="0"/>
            <a:ext cx="6882735" cy="6858000"/>
          </a:xfrm>
          <a:noFill/>
        </p:spPr>
        <p:txBody>
          <a:bodyPr lIns="182880" rIns="182880"/>
          <a:lstStyle/>
          <a:p>
            <a:r>
              <a:rPr lang="en-US" dirty="0" smtClean="0"/>
              <a:t>Using references from the </a:t>
            </a:r>
            <a:r>
              <a:rPr lang="en-US" dirty="0" smtClean="0">
                <a:solidFill>
                  <a:schemeClr val="accent5"/>
                </a:solidFill>
              </a:rPr>
              <a:t>past</a:t>
            </a:r>
            <a:r>
              <a:rPr lang="en-US" dirty="0" smtClean="0"/>
              <a:t>, will give us a </a:t>
            </a:r>
            <a:r>
              <a:rPr lang="en-US" dirty="0" smtClean="0">
                <a:solidFill>
                  <a:schemeClr val="accent5"/>
                </a:solidFill>
              </a:rPr>
              <a:t>perspective</a:t>
            </a:r>
            <a:r>
              <a:rPr lang="en-US" dirty="0" smtClean="0">
                <a:solidFill>
                  <a:schemeClr val="tx2"/>
                </a:solidFill>
              </a:rPr>
              <a:t> </a:t>
            </a:r>
            <a:r>
              <a:rPr lang="en-US" dirty="0" smtClean="0"/>
              <a:t>of time, which we can use to estimate the </a:t>
            </a:r>
            <a:r>
              <a:rPr lang="en-US" dirty="0" smtClean="0">
                <a:solidFill>
                  <a:schemeClr val="accent5"/>
                </a:solidFill>
              </a:rPr>
              <a:t>future</a:t>
            </a:r>
            <a:r>
              <a:rPr lang="en-US" dirty="0" smtClean="0"/>
              <a:t>.</a:t>
            </a:r>
            <a:endParaRPr lang="en-US" dirty="0"/>
          </a:p>
        </p:txBody>
      </p:sp>
      <p:grpSp>
        <p:nvGrpSpPr>
          <p:cNvPr id="57" name="Group 56"/>
          <p:cNvGrpSpPr/>
          <p:nvPr/>
        </p:nvGrpSpPr>
        <p:grpSpPr>
          <a:xfrm>
            <a:off x="850907" y="1677620"/>
            <a:ext cx="3574196" cy="3574196"/>
            <a:chOff x="411216" y="1237929"/>
            <a:chExt cx="4453578" cy="4453578"/>
          </a:xfrm>
        </p:grpSpPr>
        <p:sp>
          <p:nvSpPr>
            <p:cNvPr id="12" name="4-Point Star 11"/>
            <p:cNvSpPr/>
            <p:nvPr/>
          </p:nvSpPr>
          <p:spPr>
            <a:xfrm>
              <a:off x="2557088" y="3464718"/>
              <a:ext cx="109537" cy="109537"/>
            </a:xfrm>
            <a:prstGeom prst="star4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411216" y="1237929"/>
              <a:ext cx="4453578" cy="4453578"/>
            </a:xfrm>
            <a:prstGeom prst="ellipse">
              <a:avLst/>
            </a:prstGeom>
            <a:solidFill>
              <a:schemeClr val="accent5"/>
            </a:solidFill>
            <a:ln w="76200">
              <a:solidFill>
                <a:schemeClr val="bg2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6" name="Straight Connector 5"/>
            <p:cNvCxnSpPr/>
            <p:nvPr/>
          </p:nvCxnSpPr>
          <p:spPr>
            <a:xfrm>
              <a:off x="2611856" y="1390250"/>
              <a:ext cx="0" cy="726872"/>
            </a:xfrm>
            <a:prstGeom prst="line">
              <a:avLst/>
            </a:prstGeom>
            <a:ln w="53975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638005" y="4853208"/>
              <a:ext cx="0" cy="726872"/>
            </a:xfrm>
            <a:prstGeom prst="line">
              <a:avLst/>
            </a:prstGeom>
            <a:ln w="53975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538166" y="3464718"/>
              <a:ext cx="703753" cy="0"/>
            </a:xfrm>
            <a:prstGeom prst="line">
              <a:avLst/>
            </a:prstGeom>
            <a:ln w="53975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flipH="1">
              <a:off x="4023419" y="3501633"/>
              <a:ext cx="703753" cy="0"/>
            </a:xfrm>
            <a:prstGeom prst="line">
              <a:avLst/>
            </a:prstGeom>
            <a:ln w="53975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H="1">
              <a:off x="3804714" y="2053400"/>
              <a:ext cx="273293" cy="273293"/>
            </a:xfrm>
            <a:prstGeom prst="line">
              <a:avLst/>
            </a:prstGeom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V="1">
              <a:off x="1169580" y="4686898"/>
              <a:ext cx="294074" cy="294074"/>
            </a:xfrm>
            <a:prstGeom prst="line">
              <a:avLst/>
            </a:prstGeom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H="1" flipV="1">
              <a:off x="3813949" y="4676574"/>
              <a:ext cx="264059" cy="264059"/>
            </a:xfrm>
            <a:prstGeom prst="line">
              <a:avLst/>
            </a:prstGeom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1169580" y="2025963"/>
              <a:ext cx="294074" cy="294074"/>
            </a:xfrm>
            <a:prstGeom prst="line">
              <a:avLst/>
            </a:prstGeom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 flipV="1">
              <a:off x="2628559" y="1390250"/>
              <a:ext cx="0" cy="212923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 flipH="1" flipV="1">
              <a:off x="1916433" y="2221370"/>
              <a:ext cx="721042" cy="1298117"/>
            </a:xfrm>
            <a:prstGeom prst="line">
              <a:avLst/>
            </a:prstGeom>
            <a:ln w="1016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9" name="Curved Down Arrow 58"/>
          <p:cNvSpPr/>
          <p:nvPr/>
        </p:nvSpPr>
        <p:spPr>
          <a:xfrm flipH="1">
            <a:off x="282458" y="1309941"/>
            <a:ext cx="4462085" cy="2184403"/>
          </a:xfrm>
          <a:prstGeom prst="curvedDownArrow">
            <a:avLst>
              <a:gd name="adj1" fmla="val 0"/>
              <a:gd name="adj2" fmla="val 19828"/>
              <a:gd name="adj3" fmla="val 9852"/>
            </a:avLst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5464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4-Point Star 11"/>
          <p:cNvSpPr/>
          <p:nvPr/>
        </p:nvSpPr>
        <p:spPr>
          <a:xfrm>
            <a:off x="2557088" y="3464718"/>
            <a:ext cx="109537" cy="109537"/>
          </a:xfrm>
          <a:prstGeom prst="star4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4-Point Star 23"/>
          <p:cNvSpPr/>
          <p:nvPr/>
        </p:nvSpPr>
        <p:spPr>
          <a:xfrm rot="21234692">
            <a:off x="10402141" y="4737105"/>
            <a:ext cx="232207" cy="232207"/>
          </a:xfrm>
          <a:prstGeom prst="star4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4-Point Star 24"/>
          <p:cNvSpPr/>
          <p:nvPr/>
        </p:nvSpPr>
        <p:spPr>
          <a:xfrm rot="527896">
            <a:off x="913708" y="5516085"/>
            <a:ext cx="232207" cy="327287"/>
          </a:xfrm>
          <a:prstGeom prst="star4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4-Point Star 25"/>
          <p:cNvSpPr/>
          <p:nvPr/>
        </p:nvSpPr>
        <p:spPr>
          <a:xfrm rot="18000000">
            <a:off x="5518710" y="3653599"/>
            <a:ext cx="113699" cy="113699"/>
          </a:xfrm>
          <a:prstGeom prst="star4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4-Point Star 26"/>
          <p:cNvSpPr/>
          <p:nvPr/>
        </p:nvSpPr>
        <p:spPr>
          <a:xfrm>
            <a:off x="4078007" y="1460986"/>
            <a:ext cx="109537" cy="109537"/>
          </a:xfrm>
          <a:prstGeom prst="star4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4-Point Star 27"/>
          <p:cNvSpPr/>
          <p:nvPr/>
        </p:nvSpPr>
        <p:spPr>
          <a:xfrm>
            <a:off x="9909997" y="6304413"/>
            <a:ext cx="109537" cy="109537"/>
          </a:xfrm>
          <a:prstGeom prst="star4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4-Point Star 28"/>
          <p:cNvSpPr/>
          <p:nvPr/>
        </p:nvSpPr>
        <p:spPr>
          <a:xfrm>
            <a:off x="8413503" y="1756021"/>
            <a:ext cx="109537" cy="109537"/>
          </a:xfrm>
          <a:prstGeom prst="star4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4-Point Star 29"/>
          <p:cNvSpPr/>
          <p:nvPr/>
        </p:nvSpPr>
        <p:spPr>
          <a:xfrm>
            <a:off x="-77135" y="1753686"/>
            <a:ext cx="299714" cy="299714"/>
          </a:xfrm>
          <a:prstGeom prst="star4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4-Point Star 32"/>
          <p:cNvSpPr/>
          <p:nvPr/>
        </p:nvSpPr>
        <p:spPr>
          <a:xfrm rot="4309351">
            <a:off x="8534699" y="5767688"/>
            <a:ext cx="232207" cy="232207"/>
          </a:xfrm>
          <a:prstGeom prst="star4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4-Point Star 35"/>
          <p:cNvSpPr/>
          <p:nvPr/>
        </p:nvSpPr>
        <p:spPr>
          <a:xfrm rot="18000000">
            <a:off x="11164653" y="3407869"/>
            <a:ext cx="113699" cy="113699"/>
          </a:xfrm>
          <a:prstGeom prst="star4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4-Point Star 40"/>
          <p:cNvSpPr/>
          <p:nvPr/>
        </p:nvSpPr>
        <p:spPr>
          <a:xfrm rot="20354064">
            <a:off x="6483654" y="659495"/>
            <a:ext cx="232207" cy="232207"/>
          </a:xfrm>
          <a:prstGeom prst="star4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itle 1"/>
          <p:cNvSpPr>
            <a:spLocks noGrp="1"/>
          </p:cNvSpPr>
          <p:nvPr>
            <p:ph type="title"/>
          </p:nvPr>
        </p:nvSpPr>
        <p:spPr>
          <a:xfrm>
            <a:off x="14361" y="-10959"/>
            <a:ext cx="12177639" cy="1526522"/>
          </a:xfrm>
          <a:noFill/>
        </p:spPr>
        <p:txBody>
          <a:bodyPr/>
          <a:lstStyle/>
          <a:p>
            <a:r>
              <a:rPr lang="en-US" dirty="0" smtClean="0"/>
              <a:t>Let’s begin with </a:t>
            </a:r>
            <a:r>
              <a:rPr lang="en-US" dirty="0" smtClean="0">
                <a:solidFill>
                  <a:schemeClr val="accent5"/>
                </a:solidFill>
              </a:rPr>
              <a:t>Big Data</a:t>
            </a:r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4920914" y="2344911"/>
            <a:ext cx="2131207" cy="2131207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?</a:t>
            </a:r>
            <a:endParaRPr lang="en-US" dirty="0"/>
          </a:p>
        </p:txBody>
      </p:sp>
      <p:sp>
        <p:nvSpPr>
          <p:cNvPr id="17" name="Oval 16"/>
          <p:cNvSpPr/>
          <p:nvPr/>
        </p:nvSpPr>
        <p:spPr>
          <a:xfrm>
            <a:off x="8387037" y="2344911"/>
            <a:ext cx="2131207" cy="213120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?</a:t>
            </a:r>
            <a:endParaRPr lang="en-US" dirty="0"/>
          </a:p>
        </p:txBody>
      </p:sp>
      <p:sp>
        <p:nvSpPr>
          <p:cNvPr id="18" name="Oval 17"/>
          <p:cNvSpPr/>
          <p:nvPr/>
        </p:nvSpPr>
        <p:spPr>
          <a:xfrm>
            <a:off x="1454791" y="2344911"/>
            <a:ext cx="2131207" cy="2131207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Big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9295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tx2"/>
          </a:solidFill>
        </p:spPr>
        <p:txBody>
          <a:bodyPr>
            <a:normAutofit/>
          </a:bodyPr>
          <a:lstStyle/>
          <a:p>
            <a:r>
              <a:rPr lang="en-US" dirty="0" smtClean="0"/>
              <a:t>Big Data</a:t>
            </a:r>
            <a:endParaRPr lang="en-US" dirty="0">
              <a:latin typeface="+mn-lt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5400" dirty="0" smtClean="0">
                <a:solidFill>
                  <a:schemeClr val="accent1"/>
                </a:solidFill>
              </a:rPr>
              <a:t>Extremely </a:t>
            </a:r>
            <a:r>
              <a:rPr lang="en-US" sz="5400" dirty="0">
                <a:solidFill>
                  <a:schemeClr val="accent1"/>
                </a:solidFill>
              </a:rPr>
              <a:t>large data sets</a:t>
            </a:r>
            <a:r>
              <a:rPr lang="en-US" sz="5400" dirty="0">
                <a:solidFill>
                  <a:schemeClr val="bg2"/>
                </a:solidFill>
              </a:rPr>
              <a:t> that may be analyzed computationally to reveal </a:t>
            </a:r>
            <a:r>
              <a:rPr lang="en-US" sz="6000" dirty="0">
                <a:solidFill>
                  <a:schemeClr val="bg2"/>
                </a:solidFill>
              </a:rPr>
              <a:t>patterns</a:t>
            </a:r>
            <a:r>
              <a:rPr lang="en-US" sz="5400" dirty="0">
                <a:solidFill>
                  <a:schemeClr val="bg2"/>
                </a:solidFill>
              </a:rPr>
              <a:t>, trends, and associations, especially relating to </a:t>
            </a:r>
            <a:r>
              <a:rPr lang="en-US" sz="5400" dirty="0">
                <a:solidFill>
                  <a:schemeClr val="accent1"/>
                </a:solidFill>
              </a:rPr>
              <a:t>human behavior</a:t>
            </a:r>
            <a:r>
              <a:rPr lang="en-US" sz="5400" dirty="0">
                <a:solidFill>
                  <a:schemeClr val="bg2"/>
                </a:solidFill>
              </a:rPr>
              <a:t> and interactions.</a:t>
            </a:r>
          </a:p>
        </p:txBody>
      </p:sp>
    </p:spTree>
    <p:extLst>
      <p:ext uri="{BB962C8B-B14F-4D97-AF65-F5344CB8AC3E}">
        <p14:creationId xmlns:p14="http://schemas.microsoft.com/office/powerpoint/2010/main" val="710726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4-Point Star 11"/>
          <p:cNvSpPr/>
          <p:nvPr/>
        </p:nvSpPr>
        <p:spPr>
          <a:xfrm>
            <a:off x="2557088" y="3464718"/>
            <a:ext cx="109537" cy="109537"/>
          </a:xfrm>
          <a:prstGeom prst="star4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4-Point Star 23"/>
          <p:cNvSpPr/>
          <p:nvPr/>
        </p:nvSpPr>
        <p:spPr>
          <a:xfrm rot="21234692">
            <a:off x="10402141" y="4737105"/>
            <a:ext cx="232207" cy="232207"/>
          </a:xfrm>
          <a:prstGeom prst="star4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4-Point Star 24"/>
          <p:cNvSpPr/>
          <p:nvPr/>
        </p:nvSpPr>
        <p:spPr>
          <a:xfrm rot="527896">
            <a:off x="913708" y="5516085"/>
            <a:ext cx="232207" cy="327287"/>
          </a:xfrm>
          <a:prstGeom prst="star4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4-Point Star 25"/>
          <p:cNvSpPr/>
          <p:nvPr/>
        </p:nvSpPr>
        <p:spPr>
          <a:xfrm rot="18000000">
            <a:off x="5518710" y="3653599"/>
            <a:ext cx="113699" cy="113699"/>
          </a:xfrm>
          <a:prstGeom prst="star4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4-Point Star 26"/>
          <p:cNvSpPr/>
          <p:nvPr/>
        </p:nvSpPr>
        <p:spPr>
          <a:xfrm>
            <a:off x="4078007" y="1460986"/>
            <a:ext cx="109537" cy="109537"/>
          </a:xfrm>
          <a:prstGeom prst="star4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4-Point Star 27"/>
          <p:cNvSpPr/>
          <p:nvPr/>
        </p:nvSpPr>
        <p:spPr>
          <a:xfrm>
            <a:off x="9909997" y="6304413"/>
            <a:ext cx="109537" cy="109537"/>
          </a:xfrm>
          <a:prstGeom prst="star4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4-Point Star 28"/>
          <p:cNvSpPr/>
          <p:nvPr/>
        </p:nvSpPr>
        <p:spPr>
          <a:xfrm>
            <a:off x="8413503" y="1756021"/>
            <a:ext cx="109537" cy="109537"/>
          </a:xfrm>
          <a:prstGeom prst="star4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4-Point Star 29"/>
          <p:cNvSpPr/>
          <p:nvPr/>
        </p:nvSpPr>
        <p:spPr>
          <a:xfrm>
            <a:off x="-77135" y="1753686"/>
            <a:ext cx="299714" cy="299714"/>
          </a:xfrm>
          <a:prstGeom prst="star4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4-Point Star 32"/>
          <p:cNvSpPr/>
          <p:nvPr/>
        </p:nvSpPr>
        <p:spPr>
          <a:xfrm rot="4309351">
            <a:off x="8534699" y="5767688"/>
            <a:ext cx="232207" cy="232207"/>
          </a:xfrm>
          <a:prstGeom prst="star4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4-Point Star 35"/>
          <p:cNvSpPr/>
          <p:nvPr/>
        </p:nvSpPr>
        <p:spPr>
          <a:xfrm rot="18000000">
            <a:off x="11164653" y="3407869"/>
            <a:ext cx="113699" cy="113699"/>
          </a:xfrm>
          <a:prstGeom prst="star4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4-Point Star 40"/>
          <p:cNvSpPr/>
          <p:nvPr/>
        </p:nvSpPr>
        <p:spPr>
          <a:xfrm rot="20354064">
            <a:off x="6483654" y="659495"/>
            <a:ext cx="232207" cy="232207"/>
          </a:xfrm>
          <a:prstGeom prst="star4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itle 1"/>
          <p:cNvSpPr>
            <a:spLocks noGrp="1"/>
          </p:cNvSpPr>
          <p:nvPr>
            <p:ph type="title"/>
          </p:nvPr>
        </p:nvSpPr>
        <p:spPr>
          <a:xfrm>
            <a:off x="14361" y="-10959"/>
            <a:ext cx="12177639" cy="1526522"/>
          </a:xfrm>
          <a:noFill/>
        </p:spPr>
        <p:txBody>
          <a:bodyPr/>
          <a:lstStyle/>
          <a:p>
            <a:r>
              <a:rPr lang="en-US" dirty="0" smtClean="0"/>
              <a:t>Data and Data Technologies</a:t>
            </a:r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18" name="Oval 17"/>
          <p:cNvSpPr/>
          <p:nvPr/>
        </p:nvSpPr>
        <p:spPr>
          <a:xfrm>
            <a:off x="4322465" y="4840849"/>
            <a:ext cx="522419" cy="52241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9" name="Straight Connector 18"/>
          <p:cNvCxnSpPr/>
          <p:nvPr/>
        </p:nvCxnSpPr>
        <p:spPr>
          <a:xfrm>
            <a:off x="0" y="5102059"/>
            <a:ext cx="12192000" cy="0"/>
          </a:xfrm>
          <a:prstGeom prst="line">
            <a:avLst/>
          </a:prstGeom>
          <a:ln w="1492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18" idx="7"/>
          </p:cNvCxnSpPr>
          <p:nvPr/>
        </p:nvCxnSpPr>
        <p:spPr>
          <a:xfrm flipV="1">
            <a:off x="4768378" y="3855925"/>
            <a:ext cx="1144104" cy="1061430"/>
          </a:xfrm>
          <a:prstGeom prst="line">
            <a:avLst/>
          </a:prstGeom>
          <a:ln w="317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5831096" y="3271551"/>
            <a:ext cx="9797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2"/>
                </a:solidFill>
              </a:rPr>
              <a:t>1961</a:t>
            </a:r>
            <a:endParaRPr lang="en-US" sz="36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822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tx2"/>
          </a:solidFill>
        </p:spPr>
        <p:txBody>
          <a:bodyPr>
            <a:normAutofit/>
          </a:bodyPr>
          <a:lstStyle/>
          <a:p>
            <a:r>
              <a:rPr lang="en-US" dirty="0" smtClean="0"/>
              <a:t>Data Storage in </a:t>
            </a:r>
            <a:r>
              <a:rPr lang="en-US" dirty="0" smtClean="0">
                <a:solidFill>
                  <a:schemeClr val="accent1"/>
                </a:solidFill>
              </a:rPr>
              <a:t>1961</a:t>
            </a:r>
            <a:endParaRPr lang="en-US" dirty="0">
              <a:solidFill>
                <a:schemeClr val="accent1"/>
              </a:solidFill>
              <a:latin typeface="+mn-lt"/>
            </a:endParaRPr>
          </a:p>
        </p:txBody>
      </p:sp>
      <p:sp>
        <p:nvSpPr>
          <p:cNvPr id="7" name="Content Placeholder 3"/>
          <p:cNvSpPr txBox="1">
            <a:spLocks/>
          </p:cNvSpPr>
          <p:nvPr/>
        </p:nvSpPr>
        <p:spPr>
          <a:xfrm>
            <a:off x="6197600" y="1600201"/>
            <a:ext cx="5384800" cy="45259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bg2"/>
                </a:solidFill>
              </a:rPr>
              <a:t>Hard Disk Drive</a:t>
            </a:r>
          </a:p>
          <a:p>
            <a:r>
              <a:rPr lang="en-US" dirty="0" smtClean="0">
                <a:solidFill>
                  <a:schemeClr val="bg2"/>
                </a:solidFill>
              </a:rPr>
              <a:t>52 inches tall</a:t>
            </a:r>
          </a:p>
          <a:p>
            <a:r>
              <a:rPr lang="en-US" dirty="0" smtClean="0">
                <a:solidFill>
                  <a:schemeClr val="bg2"/>
                </a:solidFill>
              </a:rPr>
              <a:t>70 inches wide</a:t>
            </a:r>
          </a:p>
          <a:p>
            <a:r>
              <a:rPr lang="en-US" dirty="0" smtClean="0">
                <a:solidFill>
                  <a:schemeClr val="bg2"/>
                </a:solidFill>
              </a:rPr>
              <a:t>39 inch disks</a:t>
            </a:r>
          </a:p>
          <a:p>
            <a:r>
              <a:rPr lang="en-US" dirty="0" smtClean="0">
                <a:solidFill>
                  <a:schemeClr val="bg2"/>
                </a:solidFill>
              </a:rPr>
              <a:t>Total Capacity </a:t>
            </a:r>
            <a:r>
              <a:rPr lang="en-US" dirty="0" smtClean="0">
                <a:solidFill>
                  <a:schemeClr val="accent1"/>
                </a:solidFill>
              </a:rPr>
              <a:t>205MB</a:t>
            </a:r>
          </a:p>
          <a:p>
            <a:r>
              <a:rPr lang="en-US" dirty="0" smtClean="0">
                <a:solidFill>
                  <a:schemeClr val="bg2"/>
                </a:solidFill>
              </a:rPr>
              <a:t>Had to be bolted to a concrete floor</a:t>
            </a:r>
          </a:p>
          <a:p>
            <a:r>
              <a:rPr lang="en-US" dirty="0" smtClean="0">
                <a:solidFill>
                  <a:schemeClr val="bg2"/>
                </a:solidFill>
              </a:rPr>
              <a:t>Roughly </a:t>
            </a:r>
            <a:r>
              <a:rPr lang="en-US" dirty="0" smtClean="0">
                <a:solidFill>
                  <a:schemeClr val="accent1"/>
                </a:solidFill>
              </a:rPr>
              <a:t>3.6 Million Dollars per GB</a:t>
            </a:r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8" name="Picture 2" descr="http://www.computerhistory.org/timeline/media/img/timeline_memorystorage_1959.bryant.chucking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843881"/>
            <a:ext cx="5384800" cy="403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8741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13050547" cy="1447800"/>
          </a:xfrm>
          <a:prstGeom prst="rect">
            <a:avLst/>
          </a:prstGeom>
          <a:solidFill>
            <a:schemeClr val="bg1"/>
          </a:solidFill>
        </p:spPr>
        <p:txBody>
          <a:bodyPr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dirty="0" smtClean="0">
                <a:solidFill>
                  <a:schemeClr val="tx1"/>
                </a:solidFill>
                <a:latin typeface="Yesteryear" panose="03020802040607070802" pitchFamily="66" charset="0"/>
              </a:rPr>
              <a:t>Ed Charbeneau</a:t>
            </a:r>
            <a:endParaRPr lang="en-US" sz="6600" dirty="0">
              <a:solidFill>
                <a:schemeClr val="tx1"/>
              </a:solidFill>
              <a:latin typeface="Yesteryear" panose="03020802040607070802" pitchFamily="66" charset="0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1600202"/>
            <a:ext cx="11745492" cy="452596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/>
              <a:t>Developer Advocate, Telerik</a:t>
            </a:r>
          </a:p>
          <a:p>
            <a:pPr marL="0" indent="0">
              <a:buNone/>
            </a:pPr>
            <a:r>
              <a:rPr lang="en-US" dirty="0" smtClean="0"/>
              <a:t>Author</a:t>
            </a:r>
            <a:r>
              <a:rPr lang="en-US" dirty="0"/>
              <a:t>: </a:t>
            </a:r>
            <a:r>
              <a:rPr lang="en-US" dirty="0" smtClean="0"/>
              <a:t>TDN &amp; Simple-Talk</a:t>
            </a:r>
          </a:p>
          <a:p>
            <a:pPr marL="0" indent="0">
              <a:buNone/>
            </a:pPr>
            <a:r>
              <a:rPr lang="en-US" dirty="0" smtClean="0"/>
              <a:t>Podcast: </a:t>
            </a:r>
            <a:r>
              <a:rPr lang="en-US" dirty="0" smtClean="0">
                <a:solidFill>
                  <a:schemeClr val="tx2"/>
                </a:solidFill>
              </a:rPr>
              <a:t>Eat Sleep Code </a:t>
            </a:r>
            <a:r>
              <a:rPr lang="en-US" sz="2400" dirty="0" smtClean="0"/>
              <a:t>the Official Telerik Podcast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Twitter</a:t>
            </a:r>
            <a:r>
              <a:rPr lang="en-US" dirty="0"/>
              <a:t>: </a:t>
            </a:r>
            <a:r>
              <a:rPr lang="en-US" dirty="0">
                <a:solidFill>
                  <a:schemeClr val="tx2"/>
                </a:solidFill>
              </a:rPr>
              <a:t>@</a:t>
            </a:r>
            <a:r>
              <a:rPr lang="en-US" dirty="0" err="1">
                <a:solidFill>
                  <a:schemeClr val="tx2"/>
                </a:solidFill>
              </a:rPr>
              <a:t>EdCharbeneau</a:t>
            </a:r>
            <a:endParaRPr lang="en-US" dirty="0">
              <a:solidFill>
                <a:schemeClr val="tx2"/>
              </a:solidFill>
            </a:endParaRPr>
          </a:p>
          <a:p>
            <a:pPr algn="ctr"/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0" y="3048000"/>
            <a:ext cx="381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934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4-Point Star 11"/>
          <p:cNvSpPr/>
          <p:nvPr/>
        </p:nvSpPr>
        <p:spPr>
          <a:xfrm>
            <a:off x="2557088" y="3464718"/>
            <a:ext cx="109537" cy="109537"/>
          </a:xfrm>
          <a:prstGeom prst="star4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4-Point Star 23"/>
          <p:cNvSpPr/>
          <p:nvPr/>
        </p:nvSpPr>
        <p:spPr>
          <a:xfrm rot="21234692">
            <a:off x="10402141" y="4737105"/>
            <a:ext cx="232207" cy="232207"/>
          </a:xfrm>
          <a:prstGeom prst="star4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4-Point Star 24"/>
          <p:cNvSpPr/>
          <p:nvPr/>
        </p:nvSpPr>
        <p:spPr>
          <a:xfrm rot="527896">
            <a:off x="913708" y="5516085"/>
            <a:ext cx="232207" cy="327287"/>
          </a:xfrm>
          <a:prstGeom prst="star4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4-Point Star 25"/>
          <p:cNvSpPr/>
          <p:nvPr/>
        </p:nvSpPr>
        <p:spPr>
          <a:xfrm rot="18000000">
            <a:off x="5518710" y="3653599"/>
            <a:ext cx="113699" cy="113699"/>
          </a:xfrm>
          <a:prstGeom prst="star4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4-Point Star 26"/>
          <p:cNvSpPr/>
          <p:nvPr/>
        </p:nvSpPr>
        <p:spPr>
          <a:xfrm>
            <a:off x="4078007" y="1460986"/>
            <a:ext cx="109537" cy="109537"/>
          </a:xfrm>
          <a:prstGeom prst="star4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4-Point Star 27"/>
          <p:cNvSpPr/>
          <p:nvPr/>
        </p:nvSpPr>
        <p:spPr>
          <a:xfrm>
            <a:off x="9909997" y="6304413"/>
            <a:ext cx="109537" cy="109537"/>
          </a:xfrm>
          <a:prstGeom prst="star4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4-Point Star 28"/>
          <p:cNvSpPr/>
          <p:nvPr/>
        </p:nvSpPr>
        <p:spPr>
          <a:xfrm>
            <a:off x="8413503" y="1756021"/>
            <a:ext cx="109537" cy="109537"/>
          </a:xfrm>
          <a:prstGeom prst="star4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4-Point Star 29"/>
          <p:cNvSpPr/>
          <p:nvPr/>
        </p:nvSpPr>
        <p:spPr>
          <a:xfrm>
            <a:off x="-77135" y="1753686"/>
            <a:ext cx="299714" cy="299714"/>
          </a:xfrm>
          <a:prstGeom prst="star4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4-Point Star 32"/>
          <p:cNvSpPr/>
          <p:nvPr/>
        </p:nvSpPr>
        <p:spPr>
          <a:xfrm rot="4309351">
            <a:off x="8534699" y="5767688"/>
            <a:ext cx="232207" cy="232207"/>
          </a:xfrm>
          <a:prstGeom prst="star4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4-Point Star 35"/>
          <p:cNvSpPr/>
          <p:nvPr/>
        </p:nvSpPr>
        <p:spPr>
          <a:xfrm rot="18000000">
            <a:off x="11164653" y="3407869"/>
            <a:ext cx="113699" cy="113699"/>
          </a:xfrm>
          <a:prstGeom prst="star4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4-Point Star 40"/>
          <p:cNvSpPr/>
          <p:nvPr/>
        </p:nvSpPr>
        <p:spPr>
          <a:xfrm rot="20354064">
            <a:off x="6483654" y="659495"/>
            <a:ext cx="232207" cy="232207"/>
          </a:xfrm>
          <a:prstGeom prst="star4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itle 1"/>
          <p:cNvSpPr>
            <a:spLocks noGrp="1"/>
          </p:cNvSpPr>
          <p:nvPr>
            <p:ph type="title"/>
          </p:nvPr>
        </p:nvSpPr>
        <p:spPr>
          <a:xfrm>
            <a:off x="14361" y="-10959"/>
            <a:ext cx="12177639" cy="1526522"/>
          </a:xfrm>
          <a:noFill/>
        </p:spPr>
        <p:txBody>
          <a:bodyPr/>
          <a:lstStyle/>
          <a:p>
            <a:r>
              <a:rPr lang="en-US" dirty="0" smtClean="0"/>
              <a:t>Data and Data Technologies</a:t>
            </a:r>
            <a:endParaRPr lang="en-US" dirty="0">
              <a:solidFill>
                <a:schemeClr val="accent5"/>
              </a:solidFill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>
            <a:off x="0" y="5102059"/>
            <a:ext cx="12192000" cy="0"/>
          </a:xfrm>
          <a:prstGeom prst="line">
            <a:avLst/>
          </a:prstGeom>
          <a:ln w="1492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/>
          <p:cNvGrpSpPr/>
          <p:nvPr/>
        </p:nvGrpSpPr>
        <p:grpSpPr>
          <a:xfrm>
            <a:off x="4322465" y="3271551"/>
            <a:ext cx="2488386" cy="2091717"/>
            <a:chOff x="4322465" y="3271551"/>
            <a:chExt cx="2488386" cy="2091717"/>
          </a:xfrm>
        </p:grpSpPr>
        <p:sp>
          <p:nvSpPr>
            <p:cNvPr id="18" name="Oval 17"/>
            <p:cNvSpPr/>
            <p:nvPr/>
          </p:nvSpPr>
          <p:spPr>
            <a:xfrm>
              <a:off x="4322465" y="4840849"/>
              <a:ext cx="522419" cy="522419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2" name="Straight Connector 31"/>
            <p:cNvCxnSpPr>
              <a:stCxn id="18" idx="7"/>
            </p:cNvCxnSpPr>
            <p:nvPr/>
          </p:nvCxnSpPr>
          <p:spPr>
            <a:xfrm flipV="1">
              <a:off x="4768378" y="3855925"/>
              <a:ext cx="1144104" cy="1061430"/>
            </a:xfrm>
            <a:prstGeom prst="line">
              <a:avLst/>
            </a:prstGeom>
            <a:ln w="3175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/>
            <p:cNvSpPr txBox="1"/>
            <p:nvPr/>
          </p:nvSpPr>
          <p:spPr>
            <a:xfrm>
              <a:off x="5831096" y="3271551"/>
              <a:ext cx="97975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 smtClean="0">
                  <a:solidFill>
                    <a:schemeClr val="bg2"/>
                  </a:solidFill>
                </a:rPr>
                <a:t>1961</a:t>
              </a:r>
              <a:endParaRPr lang="en-US" sz="3600" dirty="0">
                <a:solidFill>
                  <a:schemeClr val="bg2"/>
                </a:solidFill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7845458" y="3271551"/>
            <a:ext cx="2701586" cy="2091717"/>
            <a:chOff x="4322465" y="3271551"/>
            <a:chExt cx="2701586" cy="2091717"/>
          </a:xfrm>
        </p:grpSpPr>
        <p:sp>
          <p:nvSpPr>
            <p:cNvPr id="21" name="Oval 20"/>
            <p:cNvSpPr/>
            <p:nvPr/>
          </p:nvSpPr>
          <p:spPr>
            <a:xfrm>
              <a:off x="4322465" y="4840849"/>
              <a:ext cx="522419" cy="522419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2" name="Straight Connector 21"/>
            <p:cNvCxnSpPr>
              <a:stCxn id="21" idx="7"/>
            </p:cNvCxnSpPr>
            <p:nvPr/>
          </p:nvCxnSpPr>
          <p:spPr>
            <a:xfrm flipV="1">
              <a:off x="4768378" y="3855925"/>
              <a:ext cx="1144104" cy="1061430"/>
            </a:xfrm>
            <a:prstGeom prst="line">
              <a:avLst/>
            </a:prstGeom>
            <a:ln w="3175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5831096" y="3271551"/>
              <a:ext cx="119295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 smtClean="0">
                  <a:solidFill>
                    <a:schemeClr val="bg2"/>
                  </a:solidFill>
                </a:rPr>
                <a:t>Today</a:t>
              </a:r>
              <a:endParaRPr lang="en-US" sz="3600" dirty="0">
                <a:solidFill>
                  <a:schemeClr val="bg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02531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tx2"/>
          </a:solidFill>
        </p:spPr>
        <p:txBody>
          <a:bodyPr>
            <a:normAutofit/>
          </a:bodyPr>
          <a:lstStyle/>
          <a:p>
            <a:r>
              <a:rPr lang="en-US" dirty="0" smtClean="0"/>
              <a:t>Data Storage in </a:t>
            </a:r>
            <a:r>
              <a:rPr lang="en-US" dirty="0" smtClean="0">
                <a:solidFill>
                  <a:schemeClr val="accent1"/>
                </a:solidFill>
              </a:rPr>
              <a:t>Today</a:t>
            </a:r>
            <a:endParaRPr lang="en-US" dirty="0">
              <a:solidFill>
                <a:schemeClr val="accent1"/>
              </a:solidFill>
              <a:latin typeface="+mn-lt"/>
            </a:endParaRPr>
          </a:p>
        </p:txBody>
      </p:sp>
      <p:sp>
        <p:nvSpPr>
          <p:cNvPr id="7" name="Content Placeholder 3"/>
          <p:cNvSpPr txBox="1">
            <a:spLocks/>
          </p:cNvSpPr>
          <p:nvPr/>
        </p:nvSpPr>
        <p:spPr>
          <a:xfrm>
            <a:off x="6197600" y="1600201"/>
            <a:ext cx="5384800" cy="45259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bg2"/>
                </a:solidFill>
              </a:rPr>
              <a:t>16 Terabytes</a:t>
            </a:r>
          </a:p>
          <a:p>
            <a:r>
              <a:rPr lang="en-US" dirty="0" smtClean="0">
                <a:solidFill>
                  <a:schemeClr val="bg2"/>
                </a:solidFill>
              </a:rPr>
              <a:t>2.5 inches</a:t>
            </a:r>
          </a:p>
          <a:p>
            <a:r>
              <a:rPr lang="en-US" dirty="0" smtClean="0">
                <a:solidFill>
                  <a:schemeClr val="bg2"/>
                </a:solidFill>
              </a:rPr>
              <a:t>Price per GB has dropped to nearly 3 cents per GB</a:t>
            </a:r>
          </a:p>
          <a:p>
            <a:endParaRPr lang="en-US" dirty="0">
              <a:solidFill>
                <a:schemeClr val="bg2"/>
              </a:solidFill>
            </a:endParaRPr>
          </a:p>
        </p:txBody>
      </p:sp>
      <p:pic>
        <p:nvPicPr>
          <p:cNvPr id="3078" name="Picture 6" descr="https://media.today.ng/main/wp-content/uploads/2015/08/Samsung-SSD-PM1633a-1024x576.jpg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348706"/>
            <a:ext cx="5384800" cy="3028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7791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tx2"/>
          </a:solidFill>
        </p:spPr>
        <p:txBody>
          <a:bodyPr>
            <a:normAutofit/>
          </a:bodyPr>
          <a:lstStyle/>
          <a:p>
            <a:r>
              <a:rPr lang="en-US" dirty="0" smtClean="0"/>
              <a:t>More space = more data</a:t>
            </a:r>
            <a:endParaRPr lang="en-US" dirty="0">
              <a:solidFill>
                <a:schemeClr val="accent1"/>
              </a:solidFill>
              <a:latin typeface="+mn-lt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More than </a:t>
            </a:r>
            <a:r>
              <a:rPr lang="en-US" dirty="0">
                <a:solidFill>
                  <a:schemeClr val="accent1"/>
                </a:solidFill>
              </a:rPr>
              <a:t>90%</a:t>
            </a:r>
            <a:r>
              <a:rPr lang="en-US" dirty="0">
                <a:solidFill>
                  <a:schemeClr val="bg2"/>
                </a:solidFill>
              </a:rPr>
              <a:t> of all the data in the globe was generated over the course of past </a:t>
            </a:r>
            <a:r>
              <a:rPr lang="en-US" dirty="0">
                <a:solidFill>
                  <a:schemeClr val="accent1"/>
                </a:solidFill>
              </a:rPr>
              <a:t>two years</a:t>
            </a:r>
            <a:r>
              <a:rPr lang="en-US" dirty="0" smtClean="0">
                <a:solidFill>
                  <a:schemeClr val="bg2"/>
                </a:solidFill>
              </a:rPr>
              <a:t>.</a:t>
            </a:r>
          </a:p>
          <a:p>
            <a:r>
              <a:rPr lang="en-US" dirty="0">
                <a:solidFill>
                  <a:schemeClr val="bg2"/>
                </a:solidFill>
              </a:rPr>
              <a:t>The total volume of data that the industry captures and stores, gets </a:t>
            </a:r>
            <a:r>
              <a:rPr lang="en-US" dirty="0">
                <a:solidFill>
                  <a:schemeClr val="accent1"/>
                </a:solidFill>
              </a:rPr>
              <a:t>doubled</a:t>
            </a:r>
            <a:r>
              <a:rPr lang="en-US" dirty="0">
                <a:solidFill>
                  <a:schemeClr val="bg2"/>
                </a:solidFill>
              </a:rPr>
              <a:t> in every </a:t>
            </a:r>
            <a:r>
              <a:rPr lang="en-US" dirty="0">
                <a:solidFill>
                  <a:schemeClr val="accent1"/>
                </a:solidFill>
              </a:rPr>
              <a:t>1.2 years</a:t>
            </a:r>
            <a:r>
              <a:rPr lang="en-US" dirty="0" smtClean="0">
                <a:solidFill>
                  <a:schemeClr val="bg2"/>
                </a:solidFill>
              </a:rPr>
              <a:t>.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7" name="Content Placeholder 3"/>
          <p:cNvSpPr txBox="1">
            <a:spLocks/>
          </p:cNvSpPr>
          <p:nvPr/>
        </p:nvSpPr>
        <p:spPr>
          <a:xfrm>
            <a:off x="6197600" y="1600201"/>
            <a:ext cx="5384800" cy="45259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bg2"/>
              </a:solidFill>
            </a:endParaRPr>
          </a:p>
        </p:txBody>
      </p:sp>
      <p:pic>
        <p:nvPicPr>
          <p:cNvPr id="10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7600" y="1893242"/>
            <a:ext cx="5384800" cy="39398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38818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4-Point Star 11"/>
          <p:cNvSpPr/>
          <p:nvPr/>
        </p:nvSpPr>
        <p:spPr>
          <a:xfrm>
            <a:off x="2557088" y="3464718"/>
            <a:ext cx="109537" cy="109537"/>
          </a:xfrm>
          <a:prstGeom prst="star4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4-Point Star 23"/>
          <p:cNvSpPr/>
          <p:nvPr/>
        </p:nvSpPr>
        <p:spPr>
          <a:xfrm rot="21234692">
            <a:off x="10402141" y="4737105"/>
            <a:ext cx="232207" cy="232207"/>
          </a:xfrm>
          <a:prstGeom prst="star4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4-Point Star 24"/>
          <p:cNvSpPr/>
          <p:nvPr/>
        </p:nvSpPr>
        <p:spPr>
          <a:xfrm rot="527896">
            <a:off x="913708" y="5516085"/>
            <a:ext cx="232207" cy="327287"/>
          </a:xfrm>
          <a:prstGeom prst="star4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4-Point Star 25"/>
          <p:cNvSpPr/>
          <p:nvPr/>
        </p:nvSpPr>
        <p:spPr>
          <a:xfrm rot="18000000">
            <a:off x="5518710" y="3653599"/>
            <a:ext cx="113699" cy="113699"/>
          </a:xfrm>
          <a:prstGeom prst="star4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4-Point Star 26"/>
          <p:cNvSpPr/>
          <p:nvPr/>
        </p:nvSpPr>
        <p:spPr>
          <a:xfrm>
            <a:off x="4078007" y="1460986"/>
            <a:ext cx="109537" cy="109537"/>
          </a:xfrm>
          <a:prstGeom prst="star4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4-Point Star 27"/>
          <p:cNvSpPr/>
          <p:nvPr/>
        </p:nvSpPr>
        <p:spPr>
          <a:xfrm>
            <a:off x="9909997" y="6304413"/>
            <a:ext cx="109537" cy="109537"/>
          </a:xfrm>
          <a:prstGeom prst="star4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4-Point Star 28"/>
          <p:cNvSpPr/>
          <p:nvPr/>
        </p:nvSpPr>
        <p:spPr>
          <a:xfrm>
            <a:off x="8413503" y="1756021"/>
            <a:ext cx="109537" cy="109537"/>
          </a:xfrm>
          <a:prstGeom prst="star4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4-Point Star 29"/>
          <p:cNvSpPr/>
          <p:nvPr/>
        </p:nvSpPr>
        <p:spPr>
          <a:xfrm>
            <a:off x="-77135" y="1753686"/>
            <a:ext cx="299714" cy="299714"/>
          </a:xfrm>
          <a:prstGeom prst="star4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4-Point Star 32"/>
          <p:cNvSpPr/>
          <p:nvPr/>
        </p:nvSpPr>
        <p:spPr>
          <a:xfrm rot="4309351">
            <a:off x="8534699" y="5767688"/>
            <a:ext cx="232207" cy="232207"/>
          </a:xfrm>
          <a:prstGeom prst="star4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4-Point Star 35"/>
          <p:cNvSpPr/>
          <p:nvPr/>
        </p:nvSpPr>
        <p:spPr>
          <a:xfrm rot="18000000">
            <a:off x="11164653" y="3407869"/>
            <a:ext cx="113699" cy="113699"/>
          </a:xfrm>
          <a:prstGeom prst="star4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4-Point Star 40"/>
          <p:cNvSpPr/>
          <p:nvPr/>
        </p:nvSpPr>
        <p:spPr>
          <a:xfrm rot="20354064">
            <a:off x="6483654" y="659495"/>
            <a:ext cx="232207" cy="232207"/>
          </a:xfrm>
          <a:prstGeom prst="star4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itle 1"/>
          <p:cNvSpPr>
            <a:spLocks noGrp="1"/>
          </p:cNvSpPr>
          <p:nvPr>
            <p:ph type="title"/>
          </p:nvPr>
        </p:nvSpPr>
        <p:spPr>
          <a:xfrm>
            <a:off x="14361" y="-10959"/>
            <a:ext cx="12177639" cy="1526522"/>
          </a:xfrm>
          <a:noFill/>
        </p:spPr>
        <p:txBody>
          <a:bodyPr/>
          <a:lstStyle/>
          <a:p>
            <a:r>
              <a:rPr lang="en-US" dirty="0" smtClean="0"/>
              <a:t>Data and Data Technologies</a:t>
            </a:r>
            <a:endParaRPr lang="en-US" dirty="0">
              <a:solidFill>
                <a:schemeClr val="accent5"/>
              </a:solidFill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>
            <a:off x="0" y="5102059"/>
            <a:ext cx="12192000" cy="0"/>
          </a:xfrm>
          <a:prstGeom prst="line">
            <a:avLst/>
          </a:prstGeom>
          <a:ln w="1492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/>
          <p:cNvGrpSpPr/>
          <p:nvPr/>
        </p:nvGrpSpPr>
        <p:grpSpPr>
          <a:xfrm>
            <a:off x="1699158" y="3271551"/>
            <a:ext cx="2488386" cy="2091717"/>
            <a:chOff x="4322465" y="3271551"/>
            <a:chExt cx="2488386" cy="2091717"/>
          </a:xfrm>
        </p:grpSpPr>
        <p:sp>
          <p:nvSpPr>
            <p:cNvPr id="18" name="Oval 17"/>
            <p:cNvSpPr/>
            <p:nvPr/>
          </p:nvSpPr>
          <p:spPr>
            <a:xfrm>
              <a:off x="4322465" y="4840849"/>
              <a:ext cx="522419" cy="522419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2" name="Straight Connector 31"/>
            <p:cNvCxnSpPr>
              <a:stCxn id="18" idx="7"/>
            </p:cNvCxnSpPr>
            <p:nvPr/>
          </p:nvCxnSpPr>
          <p:spPr>
            <a:xfrm flipV="1">
              <a:off x="4768378" y="3855925"/>
              <a:ext cx="1144104" cy="1061430"/>
            </a:xfrm>
            <a:prstGeom prst="line">
              <a:avLst/>
            </a:prstGeom>
            <a:ln w="3175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/>
            <p:cNvSpPr txBox="1"/>
            <p:nvPr/>
          </p:nvSpPr>
          <p:spPr>
            <a:xfrm>
              <a:off x="5831096" y="3271551"/>
              <a:ext cx="97975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 smtClean="0">
                  <a:solidFill>
                    <a:schemeClr val="bg2"/>
                  </a:solidFill>
                </a:rPr>
                <a:t>1961</a:t>
              </a:r>
              <a:endParaRPr lang="en-US" sz="3600" dirty="0">
                <a:solidFill>
                  <a:schemeClr val="bg2"/>
                </a:solidFill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5222151" y="3271551"/>
            <a:ext cx="2701586" cy="2091717"/>
            <a:chOff x="4322465" y="3271551"/>
            <a:chExt cx="2701586" cy="2091717"/>
          </a:xfrm>
        </p:grpSpPr>
        <p:sp>
          <p:nvSpPr>
            <p:cNvPr id="21" name="Oval 20"/>
            <p:cNvSpPr/>
            <p:nvPr/>
          </p:nvSpPr>
          <p:spPr>
            <a:xfrm>
              <a:off x="4322465" y="4840849"/>
              <a:ext cx="522419" cy="522419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2" name="Straight Connector 21"/>
            <p:cNvCxnSpPr>
              <a:stCxn id="21" idx="7"/>
            </p:cNvCxnSpPr>
            <p:nvPr/>
          </p:nvCxnSpPr>
          <p:spPr>
            <a:xfrm flipV="1">
              <a:off x="4768378" y="3855925"/>
              <a:ext cx="1144104" cy="1061430"/>
            </a:xfrm>
            <a:prstGeom prst="line">
              <a:avLst/>
            </a:prstGeom>
            <a:ln w="3175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5831096" y="3271551"/>
              <a:ext cx="119295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 smtClean="0">
                  <a:solidFill>
                    <a:schemeClr val="bg2"/>
                  </a:solidFill>
                </a:rPr>
                <a:t>Today</a:t>
              </a:r>
              <a:endParaRPr lang="en-US" sz="3600" dirty="0">
                <a:solidFill>
                  <a:schemeClr val="bg2"/>
                </a:solidFill>
              </a:endParaRP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6621297" y="3271551"/>
            <a:ext cx="2488386" cy="2091717"/>
            <a:chOff x="4322465" y="3271551"/>
            <a:chExt cx="2488386" cy="2091717"/>
          </a:xfrm>
        </p:grpSpPr>
        <p:sp>
          <p:nvSpPr>
            <p:cNvPr id="35" name="Oval 34"/>
            <p:cNvSpPr/>
            <p:nvPr/>
          </p:nvSpPr>
          <p:spPr>
            <a:xfrm>
              <a:off x="4322465" y="4840849"/>
              <a:ext cx="522419" cy="522419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7" name="Straight Connector 36"/>
            <p:cNvCxnSpPr>
              <a:stCxn id="35" idx="7"/>
            </p:cNvCxnSpPr>
            <p:nvPr/>
          </p:nvCxnSpPr>
          <p:spPr>
            <a:xfrm flipV="1">
              <a:off x="4768378" y="3855925"/>
              <a:ext cx="1144104" cy="1061430"/>
            </a:xfrm>
            <a:prstGeom prst="line">
              <a:avLst/>
            </a:prstGeom>
            <a:ln w="3175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>
              <a:off x="5831096" y="3271551"/>
              <a:ext cx="97975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 smtClean="0">
                  <a:solidFill>
                    <a:schemeClr val="bg2"/>
                  </a:solidFill>
                </a:rPr>
                <a:t>2020</a:t>
              </a:r>
              <a:endParaRPr lang="en-US" sz="3600" dirty="0">
                <a:solidFill>
                  <a:schemeClr val="bg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59176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tx2"/>
          </a:solidFill>
        </p:spPr>
        <p:txBody>
          <a:bodyPr>
            <a:normAutofit/>
          </a:bodyPr>
          <a:lstStyle/>
          <a:p>
            <a:r>
              <a:rPr lang="en-US" dirty="0" smtClean="0"/>
              <a:t>More space = more data</a:t>
            </a:r>
            <a:endParaRPr lang="en-US" dirty="0">
              <a:solidFill>
                <a:schemeClr val="accent1"/>
              </a:solidFill>
              <a:latin typeface="+mn-lt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the amount of digital information that exists in the present time will grow from 3.2 zettabytes to </a:t>
            </a:r>
            <a:r>
              <a:rPr lang="en-US" dirty="0">
                <a:solidFill>
                  <a:schemeClr val="accent1"/>
                </a:solidFill>
              </a:rPr>
              <a:t>40 zettabytes</a:t>
            </a:r>
            <a:r>
              <a:rPr lang="en-US" dirty="0">
                <a:solidFill>
                  <a:schemeClr val="bg2"/>
                </a:solidFill>
              </a:rPr>
              <a:t>, by </a:t>
            </a:r>
            <a:r>
              <a:rPr lang="en-US" dirty="0" smtClean="0">
                <a:solidFill>
                  <a:schemeClr val="bg2"/>
                </a:solidFill>
              </a:rPr>
              <a:t>2020</a:t>
            </a:r>
          </a:p>
          <a:p>
            <a:r>
              <a:rPr lang="en-US" dirty="0" smtClean="0">
                <a:solidFill>
                  <a:schemeClr val="bg2"/>
                </a:solidFill>
              </a:rPr>
              <a:t>Equivalent to </a:t>
            </a:r>
            <a:r>
              <a:rPr lang="en-US" dirty="0" smtClean="0">
                <a:solidFill>
                  <a:schemeClr val="accent1"/>
                </a:solidFill>
              </a:rPr>
              <a:t>125 million years </a:t>
            </a:r>
            <a:r>
              <a:rPr lang="en-US" dirty="0" smtClean="0">
                <a:solidFill>
                  <a:schemeClr val="bg2"/>
                </a:solidFill>
              </a:rPr>
              <a:t>worth of Twilight Zone episodes.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7" name="Content Placeholder 3"/>
          <p:cNvSpPr txBox="1">
            <a:spLocks/>
          </p:cNvSpPr>
          <p:nvPr/>
        </p:nvSpPr>
        <p:spPr>
          <a:xfrm>
            <a:off x="6197600" y="1600201"/>
            <a:ext cx="5384800" cy="45259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bg2"/>
              </a:solidFill>
            </a:endParaRPr>
          </a:p>
        </p:txBody>
      </p:sp>
      <p:pic>
        <p:nvPicPr>
          <p:cNvPr id="1026" name="Picture 2" descr="http://static.tvtropes.org/pmwiki/pub/images/brain_center_at_whipples_2117.jpg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5000" y="2466181"/>
            <a:ext cx="3810000" cy="279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3052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Oval 1"/>
          <p:cNvSpPr/>
          <p:nvPr/>
        </p:nvSpPr>
        <p:spPr>
          <a:xfrm>
            <a:off x="3409478" y="742478"/>
            <a:ext cx="5373045" cy="537304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dirty="0" smtClean="0">
                <a:solidFill>
                  <a:schemeClr val="tx1"/>
                </a:solidFill>
                <a:latin typeface="+mj-lt"/>
              </a:rPr>
              <a:t>Why?</a:t>
            </a:r>
            <a:r>
              <a:rPr lang="en-US" dirty="0" smtClean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0871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4-Point Star 11"/>
          <p:cNvSpPr/>
          <p:nvPr/>
        </p:nvSpPr>
        <p:spPr>
          <a:xfrm>
            <a:off x="2557088" y="3464718"/>
            <a:ext cx="109537" cy="109537"/>
          </a:xfrm>
          <a:prstGeom prst="star4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4-Point Star 23"/>
          <p:cNvSpPr/>
          <p:nvPr/>
        </p:nvSpPr>
        <p:spPr>
          <a:xfrm rot="21234692">
            <a:off x="10402141" y="4737105"/>
            <a:ext cx="232207" cy="232207"/>
          </a:xfrm>
          <a:prstGeom prst="star4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4-Point Star 24"/>
          <p:cNvSpPr/>
          <p:nvPr/>
        </p:nvSpPr>
        <p:spPr>
          <a:xfrm rot="527896">
            <a:off x="913708" y="5516085"/>
            <a:ext cx="232207" cy="327287"/>
          </a:xfrm>
          <a:prstGeom prst="star4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4-Point Star 25"/>
          <p:cNvSpPr/>
          <p:nvPr/>
        </p:nvSpPr>
        <p:spPr>
          <a:xfrm rot="18000000">
            <a:off x="5518710" y="3653599"/>
            <a:ext cx="113699" cy="113699"/>
          </a:xfrm>
          <a:prstGeom prst="star4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4-Point Star 26"/>
          <p:cNvSpPr/>
          <p:nvPr/>
        </p:nvSpPr>
        <p:spPr>
          <a:xfrm>
            <a:off x="4078007" y="1460986"/>
            <a:ext cx="109537" cy="109537"/>
          </a:xfrm>
          <a:prstGeom prst="star4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4-Point Star 27"/>
          <p:cNvSpPr/>
          <p:nvPr/>
        </p:nvSpPr>
        <p:spPr>
          <a:xfrm>
            <a:off x="9909997" y="6304413"/>
            <a:ext cx="109537" cy="109537"/>
          </a:xfrm>
          <a:prstGeom prst="star4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4-Point Star 28"/>
          <p:cNvSpPr/>
          <p:nvPr/>
        </p:nvSpPr>
        <p:spPr>
          <a:xfrm>
            <a:off x="8413503" y="1756021"/>
            <a:ext cx="109537" cy="109537"/>
          </a:xfrm>
          <a:prstGeom prst="star4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4-Point Star 29"/>
          <p:cNvSpPr/>
          <p:nvPr/>
        </p:nvSpPr>
        <p:spPr>
          <a:xfrm>
            <a:off x="-77135" y="1753686"/>
            <a:ext cx="299714" cy="299714"/>
          </a:xfrm>
          <a:prstGeom prst="star4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4-Point Star 32"/>
          <p:cNvSpPr/>
          <p:nvPr/>
        </p:nvSpPr>
        <p:spPr>
          <a:xfrm rot="4309351">
            <a:off x="8534699" y="5767688"/>
            <a:ext cx="232207" cy="232207"/>
          </a:xfrm>
          <a:prstGeom prst="star4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4-Point Star 35"/>
          <p:cNvSpPr/>
          <p:nvPr/>
        </p:nvSpPr>
        <p:spPr>
          <a:xfrm rot="18000000">
            <a:off x="11164653" y="3407869"/>
            <a:ext cx="113699" cy="113699"/>
          </a:xfrm>
          <a:prstGeom prst="star4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4-Point Star 40"/>
          <p:cNvSpPr/>
          <p:nvPr/>
        </p:nvSpPr>
        <p:spPr>
          <a:xfrm rot="20354064">
            <a:off x="6483654" y="659495"/>
            <a:ext cx="232207" cy="232207"/>
          </a:xfrm>
          <a:prstGeom prst="star4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itle 1"/>
          <p:cNvSpPr>
            <a:spLocks noGrp="1"/>
          </p:cNvSpPr>
          <p:nvPr>
            <p:ph type="title"/>
          </p:nvPr>
        </p:nvSpPr>
        <p:spPr>
          <a:xfrm>
            <a:off x="14361" y="-10959"/>
            <a:ext cx="12177639" cy="1526522"/>
          </a:xfrm>
          <a:noFill/>
        </p:spPr>
        <p:txBody>
          <a:bodyPr/>
          <a:lstStyle/>
          <a:p>
            <a:r>
              <a:rPr lang="en-US" dirty="0" smtClean="0"/>
              <a:t>Data and Data Technologies</a:t>
            </a:r>
            <a:endParaRPr lang="en-US" dirty="0">
              <a:solidFill>
                <a:schemeClr val="accent5"/>
              </a:solidFill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>
            <a:off x="0" y="5102059"/>
            <a:ext cx="12192000" cy="0"/>
          </a:xfrm>
          <a:prstGeom prst="line">
            <a:avLst/>
          </a:prstGeom>
          <a:ln w="1492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/>
          <p:cNvGrpSpPr/>
          <p:nvPr/>
        </p:nvGrpSpPr>
        <p:grpSpPr>
          <a:xfrm>
            <a:off x="9703614" y="3271551"/>
            <a:ext cx="2488386" cy="2091717"/>
            <a:chOff x="4322465" y="3271551"/>
            <a:chExt cx="2488386" cy="2091717"/>
          </a:xfrm>
        </p:grpSpPr>
        <p:sp>
          <p:nvSpPr>
            <p:cNvPr id="18" name="Oval 17"/>
            <p:cNvSpPr/>
            <p:nvPr/>
          </p:nvSpPr>
          <p:spPr>
            <a:xfrm>
              <a:off x="4322465" y="4840849"/>
              <a:ext cx="522419" cy="522419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2" name="Straight Connector 31"/>
            <p:cNvCxnSpPr>
              <a:stCxn id="18" idx="7"/>
            </p:cNvCxnSpPr>
            <p:nvPr/>
          </p:nvCxnSpPr>
          <p:spPr>
            <a:xfrm flipV="1">
              <a:off x="4768378" y="3855925"/>
              <a:ext cx="1144104" cy="1061430"/>
            </a:xfrm>
            <a:prstGeom prst="line">
              <a:avLst/>
            </a:prstGeom>
            <a:ln w="3175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/>
            <p:cNvSpPr txBox="1"/>
            <p:nvPr/>
          </p:nvSpPr>
          <p:spPr>
            <a:xfrm>
              <a:off x="5831096" y="3271551"/>
              <a:ext cx="97975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 smtClean="0">
                  <a:solidFill>
                    <a:schemeClr val="bg2"/>
                  </a:solidFill>
                </a:rPr>
                <a:t>1961</a:t>
              </a:r>
              <a:endParaRPr lang="en-US" sz="3600" dirty="0">
                <a:solidFill>
                  <a:schemeClr val="bg2"/>
                </a:solidFill>
              </a:endParaRPr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2583599" y="3271551"/>
            <a:ext cx="2488386" cy="2091717"/>
            <a:chOff x="4322465" y="3271551"/>
            <a:chExt cx="2488386" cy="2091717"/>
          </a:xfrm>
        </p:grpSpPr>
        <p:sp>
          <p:nvSpPr>
            <p:cNvPr id="54" name="Oval 53"/>
            <p:cNvSpPr/>
            <p:nvPr/>
          </p:nvSpPr>
          <p:spPr>
            <a:xfrm>
              <a:off x="4322465" y="4840849"/>
              <a:ext cx="522419" cy="522419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55" name="Straight Connector 54"/>
            <p:cNvCxnSpPr>
              <a:stCxn id="54" idx="7"/>
            </p:cNvCxnSpPr>
            <p:nvPr/>
          </p:nvCxnSpPr>
          <p:spPr>
            <a:xfrm flipV="1">
              <a:off x="4768378" y="3855925"/>
              <a:ext cx="1144104" cy="1061430"/>
            </a:xfrm>
            <a:prstGeom prst="line">
              <a:avLst/>
            </a:prstGeom>
            <a:ln w="3175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/>
            <p:cNvSpPr txBox="1"/>
            <p:nvPr/>
          </p:nvSpPr>
          <p:spPr>
            <a:xfrm>
              <a:off x="5831096" y="3271551"/>
              <a:ext cx="97975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>
                  <a:solidFill>
                    <a:schemeClr val="bg2"/>
                  </a:solidFill>
                </a:rPr>
                <a:t>1854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91408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tx2"/>
          </a:solidFill>
        </p:spPr>
        <p:txBody>
          <a:bodyPr>
            <a:normAutofit/>
          </a:bodyPr>
          <a:lstStyle/>
          <a:p>
            <a:r>
              <a:rPr lang="en-US" dirty="0"/>
              <a:t>1854 Broad Street cholera outbreak</a:t>
            </a:r>
            <a:endParaRPr lang="en-US" dirty="0">
              <a:solidFill>
                <a:schemeClr val="accent1"/>
              </a:solidFill>
              <a:latin typeface="+mn-lt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>
                <a:solidFill>
                  <a:schemeClr val="bg2"/>
                </a:solidFill>
              </a:rPr>
              <a:t>Regarded </a:t>
            </a:r>
            <a:r>
              <a:rPr lang="en-US" dirty="0">
                <a:solidFill>
                  <a:schemeClr val="bg2"/>
                </a:solidFill>
              </a:rPr>
              <a:t>as the </a:t>
            </a:r>
            <a:r>
              <a:rPr lang="en-US" dirty="0">
                <a:solidFill>
                  <a:schemeClr val="accent1"/>
                </a:solidFill>
              </a:rPr>
              <a:t>founding event </a:t>
            </a:r>
            <a:r>
              <a:rPr lang="en-US" dirty="0">
                <a:solidFill>
                  <a:schemeClr val="bg2"/>
                </a:solidFill>
              </a:rPr>
              <a:t>of the science of </a:t>
            </a:r>
            <a:r>
              <a:rPr lang="en-US" dirty="0" smtClean="0">
                <a:solidFill>
                  <a:schemeClr val="accent1"/>
                </a:solidFill>
              </a:rPr>
              <a:t>epidemiology</a:t>
            </a:r>
            <a:r>
              <a:rPr lang="en-US" dirty="0" smtClean="0">
                <a:solidFill>
                  <a:schemeClr val="bg2"/>
                </a:solidFill>
              </a:rPr>
              <a:t> </a:t>
            </a:r>
            <a:r>
              <a:rPr lang="en-US" i="1" dirty="0" smtClean="0">
                <a:solidFill>
                  <a:schemeClr val="bg2"/>
                </a:solidFill>
              </a:rPr>
              <a:t>(</a:t>
            </a:r>
            <a:r>
              <a:rPr lang="en-US" i="1" dirty="0">
                <a:solidFill>
                  <a:schemeClr val="bg2"/>
                </a:solidFill>
              </a:rPr>
              <a:t>the study of the patterns, causes, and effects of health and disease conditions in defined </a:t>
            </a:r>
            <a:r>
              <a:rPr lang="en-US" i="1" dirty="0" smtClean="0">
                <a:solidFill>
                  <a:schemeClr val="bg2"/>
                </a:solidFill>
              </a:rPr>
              <a:t>populations)</a:t>
            </a:r>
            <a:endParaRPr lang="en-US" i="1" dirty="0">
              <a:solidFill>
                <a:schemeClr val="bg2"/>
              </a:solidFill>
            </a:endParaRPr>
          </a:p>
        </p:txBody>
      </p:sp>
      <p:sp>
        <p:nvSpPr>
          <p:cNvPr id="7" name="Content Placeholder 3"/>
          <p:cNvSpPr txBox="1">
            <a:spLocks/>
          </p:cNvSpPr>
          <p:nvPr/>
        </p:nvSpPr>
        <p:spPr>
          <a:xfrm>
            <a:off x="6197600" y="1600201"/>
            <a:ext cx="5384800" cy="45259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bg2"/>
              </a:solidFill>
            </a:endParaRP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3655" y="1600200"/>
            <a:ext cx="2792690" cy="4525963"/>
          </a:xfrm>
        </p:spPr>
      </p:pic>
    </p:spTree>
    <p:extLst>
      <p:ext uri="{BB962C8B-B14F-4D97-AF65-F5344CB8AC3E}">
        <p14:creationId xmlns:p14="http://schemas.microsoft.com/office/powerpoint/2010/main" val="2908006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tx2"/>
          </a:solidFill>
        </p:spPr>
        <p:txBody>
          <a:bodyPr>
            <a:normAutofit/>
          </a:bodyPr>
          <a:lstStyle/>
          <a:p>
            <a:r>
              <a:rPr lang="en-US" dirty="0"/>
              <a:t>1854 Broad Street cholera outbreak</a:t>
            </a:r>
            <a:endParaRPr lang="en-US" dirty="0">
              <a:solidFill>
                <a:schemeClr val="accent1"/>
              </a:solidFill>
              <a:latin typeface="+mn-lt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>
                <a:solidFill>
                  <a:schemeClr val="bg2"/>
                </a:solidFill>
              </a:rPr>
              <a:t>Dominant theory stated that Cholera spread by </a:t>
            </a:r>
            <a:r>
              <a:rPr lang="en-US" dirty="0" smtClean="0">
                <a:solidFill>
                  <a:schemeClr val="accent1"/>
                </a:solidFill>
              </a:rPr>
              <a:t>“Bad air”</a:t>
            </a:r>
          </a:p>
          <a:p>
            <a:pPr marL="0" indent="0">
              <a:buNone/>
            </a:pPr>
            <a:endParaRPr lang="en-US" dirty="0" smtClean="0">
              <a:solidFill>
                <a:schemeClr val="bg2"/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bg2"/>
                </a:solidFill>
              </a:rPr>
              <a:t>John Snow used </a:t>
            </a:r>
            <a:r>
              <a:rPr lang="en-US" dirty="0">
                <a:solidFill>
                  <a:schemeClr val="accent1"/>
                </a:solidFill>
              </a:rPr>
              <a:t>statistics </a:t>
            </a:r>
            <a:r>
              <a:rPr lang="en-US" dirty="0">
                <a:solidFill>
                  <a:schemeClr val="bg2"/>
                </a:solidFill>
              </a:rPr>
              <a:t>to illustrate the connection between the quality of the </a:t>
            </a:r>
            <a:r>
              <a:rPr lang="en-US" dirty="0">
                <a:solidFill>
                  <a:schemeClr val="accent1"/>
                </a:solidFill>
              </a:rPr>
              <a:t>water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smtClean="0">
                <a:solidFill>
                  <a:schemeClr val="bg2"/>
                </a:solidFill>
              </a:rPr>
              <a:t>source </a:t>
            </a:r>
            <a:r>
              <a:rPr lang="en-US" dirty="0">
                <a:solidFill>
                  <a:schemeClr val="bg2"/>
                </a:solidFill>
              </a:rPr>
              <a:t>and cholera </a:t>
            </a:r>
            <a:r>
              <a:rPr lang="en-US" dirty="0" smtClean="0">
                <a:solidFill>
                  <a:schemeClr val="bg2"/>
                </a:solidFill>
              </a:rPr>
              <a:t>cases</a:t>
            </a:r>
          </a:p>
        </p:txBody>
      </p:sp>
      <p:sp>
        <p:nvSpPr>
          <p:cNvPr id="7" name="Content Placeholder 3"/>
          <p:cNvSpPr txBox="1">
            <a:spLocks/>
          </p:cNvSpPr>
          <p:nvPr/>
        </p:nvSpPr>
        <p:spPr>
          <a:xfrm>
            <a:off x="6197600" y="1600201"/>
            <a:ext cx="5384800" cy="45259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bg2"/>
              </a:solidFill>
            </a:endParaRPr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7600" y="2325204"/>
            <a:ext cx="5384800" cy="3075954"/>
          </a:xfrm>
        </p:spPr>
      </p:pic>
      <p:sp>
        <p:nvSpPr>
          <p:cNvPr id="12" name="Oval 11"/>
          <p:cNvSpPr/>
          <p:nvPr/>
        </p:nvSpPr>
        <p:spPr>
          <a:xfrm>
            <a:off x="7500865" y="3759715"/>
            <a:ext cx="1313580" cy="131358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 rot="19967941">
            <a:off x="9619728" y="3563359"/>
            <a:ext cx="646531" cy="11356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877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4-Point Star 11"/>
          <p:cNvSpPr/>
          <p:nvPr/>
        </p:nvSpPr>
        <p:spPr>
          <a:xfrm>
            <a:off x="2557088" y="3464718"/>
            <a:ext cx="109537" cy="109537"/>
          </a:xfrm>
          <a:prstGeom prst="star4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4-Point Star 23"/>
          <p:cNvSpPr/>
          <p:nvPr/>
        </p:nvSpPr>
        <p:spPr>
          <a:xfrm rot="21234692">
            <a:off x="10402141" y="4737105"/>
            <a:ext cx="232207" cy="232207"/>
          </a:xfrm>
          <a:prstGeom prst="star4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4-Point Star 24"/>
          <p:cNvSpPr/>
          <p:nvPr/>
        </p:nvSpPr>
        <p:spPr>
          <a:xfrm rot="527896">
            <a:off x="913708" y="5516085"/>
            <a:ext cx="232207" cy="327287"/>
          </a:xfrm>
          <a:prstGeom prst="star4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4-Point Star 25"/>
          <p:cNvSpPr/>
          <p:nvPr/>
        </p:nvSpPr>
        <p:spPr>
          <a:xfrm rot="18000000">
            <a:off x="5518710" y="3653599"/>
            <a:ext cx="113699" cy="113699"/>
          </a:xfrm>
          <a:prstGeom prst="star4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4-Point Star 26"/>
          <p:cNvSpPr/>
          <p:nvPr/>
        </p:nvSpPr>
        <p:spPr>
          <a:xfrm>
            <a:off x="4078007" y="1460986"/>
            <a:ext cx="109537" cy="109537"/>
          </a:xfrm>
          <a:prstGeom prst="star4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4-Point Star 27"/>
          <p:cNvSpPr/>
          <p:nvPr/>
        </p:nvSpPr>
        <p:spPr>
          <a:xfrm>
            <a:off x="9909997" y="6304413"/>
            <a:ext cx="109537" cy="109537"/>
          </a:xfrm>
          <a:prstGeom prst="star4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4-Point Star 28"/>
          <p:cNvSpPr/>
          <p:nvPr/>
        </p:nvSpPr>
        <p:spPr>
          <a:xfrm>
            <a:off x="8413503" y="1756021"/>
            <a:ext cx="109537" cy="109537"/>
          </a:xfrm>
          <a:prstGeom prst="star4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4-Point Star 29"/>
          <p:cNvSpPr/>
          <p:nvPr/>
        </p:nvSpPr>
        <p:spPr>
          <a:xfrm>
            <a:off x="-77135" y="1753686"/>
            <a:ext cx="299714" cy="299714"/>
          </a:xfrm>
          <a:prstGeom prst="star4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4-Point Star 32"/>
          <p:cNvSpPr/>
          <p:nvPr/>
        </p:nvSpPr>
        <p:spPr>
          <a:xfrm rot="4309351">
            <a:off x="8534699" y="5767688"/>
            <a:ext cx="232207" cy="232207"/>
          </a:xfrm>
          <a:prstGeom prst="star4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4-Point Star 35"/>
          <p:cNvSpPr/>
          <p:nvPr/>
        </p:nvSpPr>
        <p:spPr>
          <a:xfrm rot="18000000">
            <a:off x="11164653" y="3407869"/>
            <a:ext cx="113699" cy="113699"/>
          </a:xfrm>
          <a:prstGeom prst="star4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4-Point Star 40"/>
          <p:cNvSpPr/>
          <p:nvPr/>
        </p:nvSpPr>
        <p:spPr>
          <a:xfrm rot="20354064">
            <a:off x="6483654" y="659495"/>
            <a:ext cx="232207" cy="232207"/>
          </a:xfrm>
          <a:prstGeom prst="star4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itle 1"/>
          <p:cNvSpPr>
            <a:spLocks noGrp="1"/>
          </p:cNvSpPr>
          <p:nvPr>
            <p:ph type="title"/>
          </p:nvPr>
        </p:nvSpPr>
        <p:spPr>
          <a:xfrm>
            <a:off x="14361" y="-10959"/>
            <a:ext cx="12177639" cy="1526522"/>
          </a:xfrm>
          <a:noFill/>
        </p:spPr>
        <p:txBody>
          <a:bodyPr/>
          <a:lstStyle/>
          <a:p>
            <a:r>
              <a:rPr lang="en-US" dirty="0" smtClean="0"/>
              <a:t>Data and Data Technologies</a:t>
            </a:r>
            <a:endParaRPr lang="en-US" dirty="0">
              <a:solidFill>
                <a:schemeClr val="accent5"/>
              </a:solidFill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>
            <a:off x="0" y="5102059"/>
            <a:ext cx="12192000" cy="0"/>
          </a:xfrm>
          <a:prstGeom prst="line">
            <a:avLst/>
          </a:prstGeom>
          <a:ln w="1492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/>
          <p:cNvGrpSpPr/>
          <p:nvPr/>
        </p:nvGrpSpPr>
        <p:grpSpPr>
          <a:xfrm>
            <a:off x="334521" y="3271551"/>
            <a:ext cx="2701586" cy="2091717"/>
            <a:chOff x="4322465" y="3271551"/>
            <a:chExt cx="2701586" cy="2091717"/>
          </a:xfrm>
        </p:grpSpPr>
        <p:sp>
          <p:nvSpPr>
            <p:cNvPr id="21" name="Oval 20"/>
            <p:cNvSpPr/>
            <p:nvPr/>
          </p:nvSpPr>
          <p:spPr>
            <a:xfrm>
              <a:off x="4322465" y="4840849"/>
              <a:ext cx="522419" cy="522419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2" name="Straight Connector 21"/>
            <p:cNvCxnSpPr>
              <a:stCxn id="21" idx="7"/>
            </p:cNvCxnSpPr>
            <p:nvPr/>
          </p:nvCxnSpPr>
          <p:spPr>
            <a:xfrm flipV="1">
              <a:off x="4768378" y="3855925"/>
              <a:ext cx="1144104" cy="1061430"/>
            </a:xfrm>
            <a:prstGeom prst="line">
              <a:avLst/>
            </a:prstGeom>
            <a:ln w="3175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5831096" y="3271551"/>
              <a:ext cx="119295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 smtClean="0">
                  <a:solidFill>
                    <a:schemeClr val="bg2"/>
                  </a:solidFill>
                </a:rPr>
                <a:t>Today</a:t>
              </a:r>
              <a:endParaRPr lang="en-US" sz="3600" dirty="0">
                <a:solidFill>
                  <a:schemeClr val="bg2"/>
                </a:solidFill>
              </a:endParaRPr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5248964" y="3266909"/>
            <a:ext cx="2833033" cy="2091717"/>
            <a:chOff x="4322465" y="3271551"/>
            <a:chExt cx="2833033" cy="2091717"/>
          </a:xfrm>
        </p:grpSpPr>
        <p:sp>
          <p:nvSpPr>
            <p:cNvPr id="46" name="Oval 45"/>
            <p:cNvSpPr/>
            <p:nvPr/>
          </p:nvSpPr>
          <p:spPr>
            <a:xfrm>
              <a:off x="4322465" y="4840849"/>
              <a:ext cx="522419" cy="522419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47" name="Straight Connector 46"/>
            <p:cNvCxnSpPr>
              <a:stCxn id="46" idx="7"/>
            </p:cNvCxnSpPr>
            <p:nvPr/>
          </p:nvCxnSpPr>
          <p:spPr>
            <a:xfrm flipV="1">
              <a:off x="4768378" y="3855925"/>
              <a:ext cx="1144104" cy="1061430"/>
            </a:xfrm>
            <a:prstGeom prst="line">
              <a:avLst/>
            </a:prstGeom>
            <a:ln w="3175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/>
            <p:cNvSpPr txBox="1"/>
            <p:nvPr/>
          </p:nvSpPr>
          <p:spPr>
            <a:xfrm>
              <a:off x="5831096" y="3271551"/>
              <a:ext cx="132440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 smtClean="0">
                  <a:solidFill>
                    <a:schemeClr val="bg2"/>
                  </a:solidFill>
                </a:rPr>
                <a:t>Future</a:t>
              </a:r>
              <a:endParaRPr lang="en-US" sz="3600" dirty="0">
                <a:solidFill>
                  <a:schemeClr val="bg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47296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858000"/>
          </a:xfrm>
          <a:solidFill>
            <a:schemeClr val="accent1"/>
          </a:solidFill>
        </p:spPr>
        <p:txBody>
          <a:bodyPr/>
          <a:lstStyle/>
          <a:p>
            <a:r>
              <a:rPr lang="en-US" dirty="0" smtClean="0"/>
              <a:t>I hope you enjoy the presentation.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3046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tx2"/>
          </a:solidFill>
        </p:spPr>
        <p:txBody>
          <a:bodyPr>
            <a:normAutofit/>
          </a:bodyPr>
          <a:lstStyle/>
          <a:p>
            <a:r>
              <a:rPr lang="en-US" dirty="0" smtClean="0"/>
              <a:t>Predicting Future Outbreaks</a:t>
            </a:r>
            <a:endParaRPr lang="en-US" dirty="0">
              <a:solidFill>
                <a:schemeClr val="accent1"/>
              </a:solidFill>
              <a:latin typeface="+mn-lt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>
                <a:solidFill>
                  <a:schemeClr val="bg2"/>
                </a:solidFill>
              </a:rPr>
              <a:t>Harvard researchers analyzed </a:t>
            </a:r>
            <a:r>
              <a:rPr lang="en-US" dirty="0" smtClean="0">
                <a:solidFill>
                  <a:schemeClr val="bg2"/>
                </a:solidFill>
              </a:rPr>
              <a:t>anonymous </a:t>
            </a:r>
            <a:r>
              <a:rPr lang="en-US" dirty="0" smtClean="0">
                <a:solidFill>
                  <a:schemeClr val="accent1"/>
                </a:solidFill>
              </a:rPr>
              <a:t>phone </a:t>
            </a:r>
            <a:r>
              <a:rPr lang="en-US" dirty="0">
                <a:solidFill>
                  <a:schemeClr val="accent1"/>
                </a:solidFill>
              </a:rPr>
              <a:t>call records</a:t>
            </a:r>
            <a:r>
              <a:rPr lang="en-US" dirty="0">
                <a:solidFill>
                  <a:schemeClr val="bg2"/>
                </a:solidFill>
              </a:rPr>
              <a:t> of 15 million </a:t>
            </a:r>
            <a:r>
              <a:rPr lang="en-US" dirty="0" smtClean="0">
                <a:solidFill>
                  <a:schemeClr val="bg2"/>
                </a:solidFill>
              </a:rPr>
              <a:t>users.</a:t>
            </a:r>
          </a:p>
          <a:p>
            <a:pPr marL="0" indent="0" algn="ctr">
              <a:buNone/>
            </a:pPr>
            <a:r>
              <a:rPr lang="en-US" dirty="0" smtClean="0">
                <a:solidFill>
                  <a:schemeClr val="bg2"/>
                </a:solidFill>
              </a:rPr>
              <a:t>Mobile </a:t>
            </a:r>
            <a:r>
              <a:rPr lang="en-US" dirty="0">
                <a:solidFill>
                  <a:schemeClr val="bg2"/>
                </a:solidFill>
              </a:rPr>
              <a:t>phone data may be used to capture seasonal human movement patterns that are relevant for understanding childhood infectious diseases. </a:t>
            </a:r>
            <a:endParaRPr lang="en-US" dirty="0" smtClean="0">
              <a:solidFill>
                <a:schemeClr val="bg2"/>
              </a:solidFill>
            </a:endParaRPr>
          </a:p>
          <a:p>
            <a:pPr marL="0" indent="0" algn="ctr">
              <a:buNone/>
            </a:pPr>
            <a:r>
              <a:rPr lang="en-US" dirty="0" smtClean="0">
                <a:solidFill>
                  <a:schemeClr val="bg2"/>
                </a:solidFill>
              </a:rPr>
              <a:t>Researchers </a:t>
            </a:r>
            <a:r>
              <a:rPr lang="en-US" dirty="0">
                <a:solidFill>
                  <a:schemeClr val="bg2"/>
                </a:solidFill>
              </a:rPr>
              <a:t>plan to test if the same method is as effective in forecasting malaria and </a:t>
            </a:r>
            <a:r>
              <a:rPr lang="en-US" dirty="0">
                <a:solidFill>
                  <a:schemeClr val="accent1"/>
                </a:solidFill>
              </a:rPr>
              <a:t>cholera</a:t>
            </a:r>
            <a:r>
              <a:rPr lang="en-US" dirty="0">
                <a:solidFill>
                  <a:schemeClr val="bg2"/>
                </a:solidFill>
              </a:rPr>
              <a:t> outbreaks and eventually be used by doctors and other medical professionals.</a:t>
            </a:r>
            <a:endParaRPr lang="en-US" dirty="0" smtClean="0">
              <a:solidFill>
                <a:schemeClr val="bg2"/>
              </a:solidFill>
            </a:endParaRPr>
          </a:p>
          <a:p>
            <a:pPr marL="0" indent="0" algn="ctr">
              <a:buNone/>
            </a:pPr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4286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tx2"/>
          </a:solidFill>
        </p:spPr>
        <p:txBody>
          <a:bodyPr>
            <a:normAutofit/>
          </a:bodyPr>
          <a:lstStyle/>
          <a:p>
            <a:r>
              <a:rPr lang="en-US" dirty="0" smtClean="0"/>
              <a:t>Predicting Future Outbreaks</a:t>
            </a:r>
            <a:endParaRPr lang="en-US" dirty="0">
              <a:solidFill>
                <a:schemeClr val="accent1"/>
              </a:solidFill>
              <a:latin typeface="+mn-lt"/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Big Data could be used to predict outbreaks using a much broader forms of data: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Wearables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GPS Data (phones)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Thermostat Data (Nest)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Vehicle Data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Medical Data</a:t>
            </a:r>
          </a:p>
          <a:p>
            <a:pPr marL="400050"/>
            <a:r>
              <a:rPr lang="en-US" dirty="0" smtClean="0">
                <a:solidFill>
                  <a:schemeClr val="bg1"/>
                </a:solidFill>
              </a:rPr>
              <a:t>Increased accuracy</a:t>
            </a:r>
          </a:p>
          <a:p>
            <a:pPr marL="400050"/>
            <a:r>
              <a:rPr lang="en-US" dirty="0" smtClean="0">
                <a:solidFill>
                  <a:schemeClr val="bg1"/>
                </a:solidFill>
              </a:rPr>
              <a:t>Increased foresight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4384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tx2"/>
          </a:solidFill>
        </p:spPr>
        <p:txBody>
          <a:bodyPr>
            <a:normAutofit/>
          </a:bodyPr>
          <a:lstStyle/>
          <a:p>
            <a:r>
              <a:rPr lang="en-US" dirty="0" smtClean="0"/>
              <a:t>Human Condition </a:t>
            </a:r>
            <a:endParaRPr lang="en-US" dirty="0">
              <a:solidFill>
                <a:schemeClr val="accent1"/>
              </a:solidFill>
              <a:latin typeface="+mn-lt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3782925" y="1714308"/>
            <a:ext cx="4626152" cy="462615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028930" y="2958853"/>
            <a:ext cx="4270294" cy="213765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 smtClean="0">
                <a:solidFill>
                  <a:schemeClr val="accent1"/>
                </a:solidFill>
              </a:rPr>
              <a:t>When is it </a:t>
            </a:r>
            <a:r>
              <a:rPr lang="en-US" dirty="0" smtClean="0">
                <a:solidFill>
                  <a:schemeClr val="tx2"/>
                </a:solidFill>
              </a:rPr>
              <a:t>socially acceptable</a:t>
            </a:r>
            <a:r>
              <a:rPr lang="en-US" dirty="0" smtClean="0">
                <a:solidFill>
                  <a:schemeClr val="accent1"/>
                </a:solidFill>
              </a:rPr>
              <a:t> to use our data and what types of data will we allow access to?</a:t>
            </a:r>
          </a:p>
        </p:txBody>
      </p:sp>
    </p:spTree>
    <p:extLst>
      <p:ext uri="{BB962C8B-B14F-4D97-AF65-F5344CB8AC3E}">
        <p14:creationId xmlns:p14="http://schemas.microsoft.com/office/powerpoint/2010/main" val="7989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tx2"/>
          </a:solidFill>
        </p:spPr>
        <p:txBody>
          <a:bodyPr>
            <a:normAutofit/>
          </a:bodyPr>
          <a:lstStyle/>
          <a:p>
            <a:r>
              <a:rPr lang="en-US" dirty="0" smtClean="0"/>
              <a:t>Moving forward</a:t>
            </a:r>
            <a:endParaRPr lang="en-US" dirty="0">
              <a:solidFill>
                <a:schemeClr val="accent1"/>
              </a:solidFill>
              <a:latin typeface="+mn-lt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3782925" y="1733458"/>
            <a:ext cx="4626152" cy="462615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028930" y="2958853"/>
            <a:ext cx="4270294" cy="2137651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4000" dirty="0" smtClean="0">
                <a:solidFill>
                  <a:schemeClr val="accent1"/>
                </a:solidFill>
              </a:rPr>
              <a:t>How will we </a:t>
            </a:r>
            <a:r>
              <a:rPr lang="en-US" sz="4000" dirty="0" smtClean="0">
                <a:solidFill>
                  <a:schemeClr val="accent5"/>
                </a:solidFill>
              </a:rPr>
              <a:t>make sense</a:t>
            </a:r>
            <a:r>
              <a:rPr lang="en-US" sz="4000" dirty="0" smtClean="0">
                <a:solidFill>
                  <a:schemeClr val="accent1"/>
                </a:solidFill>
              </a:rPr>
              <a:t> of zettabytes of data ?</a:t>
            </a:r>
          </a:p>
        </p:txBody>
      </p:sp>
    </p:spTree>
    <p:extLst>
      <p:ext uri="{BB962C8B-B14F-4D97-AF65-F5344CB8AC3E}">
        <p14:creationId xmlns:p14="http://schemas.microsoft.com/office/powerpoint/2010/main" val="3974234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4-Point Star 11"/>
          <p:cNvSpPr/>
          <p:nvPr/>
        </p:nvSpPr>
        <p:spPr>
          <a:xfrm>
            <a:off x="2557088" y="3464718"/>
            <a:ext cx="109537" cy="109537"/>
          </a:xfrm>
          <a:prstGeom prst="star4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4-Point Star 23"/>
          <p:cNvSpPr/>
          <p:nvPr/>
        </p:nvSpPr>
        <p:spPr>
          <a:xfrm rot="21234692">
            <a:off x="10402141" y="4737105"/>
            <a:ext cx="232207" cy="232207"/>
          </a:xfrm>
          <a:prstGeom prst="star4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4-Point Star 24"/>
          <p:cNvSpPr/>
          <p:nvPr/>
        </p:nvSpPr>
        <p:spPr>
          <a:xfrm rot="527896">
            <a:off x="913708" y="5516085"/>
            <a:ext cx="232207" cy="327287"/>
          </a:xfrm>
          <a:prstGeom prst="star4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4-Point Star 25"/>
          <p:cNvSpPr/>
          <p:nvPr/>
        </p:nvSpPr>
        <p:spPr>
          <a:xfrm rot="18000000">
            <a:off x="5518710" y="3653599"/>
            <a:ext cx="113699" cy="113699"/>
          </a:xfrm>
          <a:prstGeom prst="star4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4-Point Star 26"/>
          <p:cNvSpPr/>
          <p:nvPr/>
        </p:nvSpPr>
        <p:spPr>
          <a:xfrm>
            <a:off x="4078007" y="1460986"/>
            <a:ext cx="109537" cy="109537"/>
          </a:xfrm>
          <a:prstGeom prst="star4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4-Point Star 27"/>
          <p:cNvSpPr/>
          <p:nvPr/>
        </p:nvSpPr>
        <p:spPr>
          <a:xfrm>
            <a:off x="9909997" y="6304413"/>
            <a:ext cx="109537" cy="109537"/>
          </a:xfrm>
          <a:prstGeom prst="star4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4-Point Star 28"/>
          <p:cNvSpPr/>
          <p:nvPr/>
        </p:nvSpPr>
        <p:spPr>
          <a:xfrm>
            <a:off x="8413503" y="1756021"/>
            <a:ext cx="109537" cy="109537"/>
          </a:xfrm>
          <a:prstGeom prst="star4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4-Point Star 29"/>
          <p:cNvSpPr/>
          <p:nvPr/>
        </p:nvSpPr>
        <p:spPr>
          <a:xfrm>
            <a:off x="-77135" y="1753686"/>
            <a:ext cx="299714" cy="299714"/>
          </a:xfrm>
          <a:prstGeom prst="star4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4-Point Star 32"/>
          <p:cNvSpPr/>
          <p:nvPr/>
        </p:nvSpPr>
        <p:spPr>
          <a:xfrm rot="4309351">
            <a:off x="8534699" y="5767688"/>
            <a:ext cx="232207" cy="232207"/>
          </a:xfrm>
          <a:prstGeom prst="star4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4-Point Star 35"/>
          <p:cNvSpPr/>
          <p:nvPr/>
        </p:nvSpPr>
        <p:spPr>
          <a:xfrm rot="18000000">
            <a:off x="11164653" y="3407869"/>
            <a:ext cx="113699" cy="113699"/>
          </a:xfrm>
          <a:prstGeom prst="star4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4-Point Star 40"/>
          <p:cNvSpPr/>
          <p:nvPr/>
        </p:nvSpPr>
        <p:spPr>
          <a:xfrm rot="20354064">
            <a:off x="6483654" y="659495"/>
            <a:ext cx="232207" cy="232207"/>
          </a:xfrm>
          <a:prstGeom prst="star4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itle 1"/>
          <p:cNvSpPr>
            <a:spLocks noGrp="1"/>
          </p:cNvSpPr>
          <p:nvPr>
            <p:ph type="title"/>
          </p:nvPr>
        </p:nvSpPr>
        <p:spPr>
          <a:xfrm>
            <a:off x="14361" y="-10959"/>
            <a:ext cx="12177639" cy="1526522"/>
          </a:xfrm>
          <a:noFill/>
        </p:spPr>
        <p:txBody>
          <a:bodyPr/>
          <a:lstStyle/>
          <a:p>
            <a:r>
              <a:rPr lang="en-US" dirty="0" smtClean="0"/>
              <a:t>Bringing us to </a:t>
            </a:r>
            <a:r>
              <a:rPr lang="en-US" dirty="0" smtClean="0">
                <a:solidFill>
                  <a:schemeClr val="bg2"/>
                </a:solidFill>
              </a:rPr>
              <a:t>Machine Learning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4920914" y="2344911"/>
            <a:ext cx="2131207" cy="2131207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Machine Learning &amp; AI</a:t>
            </a:r>
            <a:endParaRPr lang="en-US" dirty="0"/>
          </a:p>
        </p:txBody>
      </p:sp>
      <p:sp>
        <p:nvSpPr>
          <p:cNvPr id="17" name="Oval 16"/>
          <p:cNvSpPr/>
          <p:nvPr/>
        </p:nvSpPr>
        <p:spPr>
          <a:xfrm>
            <a:off x="8387037" y="2344911"/>
            <a:ext cx="2131207" cy="213120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?</a:t>
            </a:r>
            <a:endParaRPr lang="en-US" dirty="0"/>
          </a:p>
        </p:txBody>
      </p:sp>
      <p:sp>
        <p:nvSpPr>
          <p:cNvPr id="18" name="Oval 17"/>
          <p:cNvSpPr/>
          <p:nvPr/>
        </p:nvSpPr>
        <p:spPr>
          <a:xfrm>
            <a:off x="1454791" y="2344911"/>
            <a:ext cx="2131207" cy="2131207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Big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8387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solidFill>
            <a:schemeClr val="accent4"/>
          </a:solidFill>
        </p:spPr>
        <p:txBody>
          <a:bodyPr/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800" dirty="0" smtClean="0">
                <a:solidFill>
                  <a:schemeClr val="bg1"/>
                </a:solidFill>
              </a:rPr>
              <a:t>Computer </a:t>
            </a:r>
            <a:r>
              <a:rPr lang="en-US" sz="4800" dirty="0">
                <a:solidFill>
                  <a:schemeClr val="bg1"/>
                </a:solidFill>
              </a:rPr>
              <a:t>systems able to perform tasks that normally require </a:t>
            </a:r>
            <a:r>
              <a:rPr lang="en-US" sz="4800" dirty="0">
                <a:solidFill>
                  <a:schemeClr val="accent5"/>
                </a:solidFill>
              </a:rPr>
              <a:t>human</a:t>
            </a:r>
            <a:r>
              <a:rPr lang="en-US" sz="4800" dirty="0">
                <a:solidFill>
                  <a:schemeClr val="bg1"/>
                </a:solidFill>
              </a:rPr>
              <a:t> intelligence, such as visual perception, speech recognition, </a:t>
            </a:r>
            <a:r>
              <a:rPr lang="en-US" sz="4800" dirty="0">
                <a:solidFill>
                  <a:schemeClr val="accent5"/>
                </a:solidFill>
              </a:rPr>
              <a:t>decision-making</a:t>
            </a:r>
            <a:r>
              <a:rPr lang="en-US" sz="4800" dirty="0">
                <a:solidFill>
                  <a:schemeClr val="bg1"/>
                </a:solidFill>
              </a:rPr>
              <a:t>, and translation between languages.</a:t>
            </a:r>
          </a:p>
        </p:txBody>
      </p:sp>
    </p:spTree>
    <p:extLst>
      <p:ext uri="{BB962C8B-B14F-4D97-AF65-F5344CB8AC3E}">
        <p14:creationId xmlns:p14="http://schemas.microsoft.com/office/powerpoint/2010/main" val="1166391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4-Point Star 11"/>
          <p:cNvSpPr/>
          <p:nvPr/>
        </p:nvSpPr>
        <p:spPr>
          <a:xfrm>
            <a:off x="2557088" y="3464718"/>
            <a:ext cx="109537" cy="109537"/>
          </a:xfrm>
          <a:prstGeom prst="star4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4-Point Star 23"/>
          <p:cNvSpPr/>
          <p:nvPr/>
        </p:nvSpPr>
        <p:spPr>
          <a:xfrm rot="21234692">
            <a:off x="10402141" y="4737105"/>
            <a:ext cx="232207" cy="232207"/>
          </a:xfrm>
          <a:prstGeom prst="star4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4-Point Star 24"/>
          <p:cNvSpPr/>
          <p:nvPr/>
        </p:nvSpPr>
        <p:spPr>
          <a:xfrm rot="527896">
            <a:off x="913708" y="5516085"/>
            <a:ext cx="232207" cy="327287"/>
          </a:xfrm>
          <a:prstGeom prst="star4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4-Point Star 25"/>
          <p:cNvSpPr/>
          <p:nvPr/>
        </p:nvSpPr>
        <p:spPr>
          <a:xfrm rot="18000000">
            <a:off x="5518710" y="3653599"/>
            <a:ext cx="113699" cy="113699"/>
          </a:xfrm>
          <a:prstGeom prst="star4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4-Point Star 26"/>
          <p:cNvSpPr/>
          <p:nvPr/>
        </p:nvSpPr>
        <p:spPr>
          <a:xfrm>
            <a:off x="4078007" y="1460986"/>
            <a:ext cx="109537" cy="109537"/>
          </a:xfrm>
          <a:prstGeom prst="star4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4-Point Star 27"/>
          <p:cNvSpPr/>
          <p:nvPr/>
        </p:nvSpPr>
        <p:spPr>
          <a:xfrm>
            <a:off x="9909997" y="6304413"/>
            <a:ext cx="109537" cy="109537"/>
          </a:xfrm>
          <a:prstGeom prst="star4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4-Point Star 28"/>
          <p:cNvSpPr/>
          <p:nvPr/>
        </p:nvSpPr>
        <p:spPr>
          <a:xfrm>
            <a:off x="8413503" y="1756021"/>
            <a:ext cx="109537" cy="109537"/>
          </a:xfrm>
          <a:prstGeom prst="star4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4-Point Star 29"/>
          <p:cNvSpPr/>
          <p:nvPr/>
        </p:nvSpPr>
        <p:spPr>
          <a:xfrm>
            <a:off x="-77135" y="1753686"/>
            <a:ext cx="299714" cy="299714"/>
          </a:xfrm>
          <a:prstGeom prst="star4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4-Point Star 32"/>
          <p:cNvSpPr/>
          <p:nvPr/>
        </p:nvSpPr>
        <p:spPr>
          <a:xfrm rot="4309351">
            <a:off x="8534699" y="5767688"/>
            <a:ext cx="232207" cy="232207"/>
          </a:xfrm>
          <a:prstGeom prst="star4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4-Point Star 35"/>
          <p:cNvSpPr/>
          <p:nvPr/>
        </p:nvSpPr>
        <p:spPr>
          <a:xfrm rot="18000000">
            <a:off x="11164653" y="3407869"/>
            <a:ext cx="113699" cy="113699"/>
          </a:xfrm>
          <a:prstGeom prst="star4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4-Point Star 40"/>
          <p:cNvSpPr/>
          <p:nvPr/>
        </p:nvSpPr>
        <p:spPr>
          <a:xfrm rot="20354064">
            <a:off x="6483654" y="659495"/>
            <a:ext cx="232207" cy="232207"/>
          </a:xfrm>
          <a:prstGeom prst="star4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itle 1"/>
          <p:cNvSpPr>
            <a:spLocks noGrp="1"/>
          </p:cNvSpPr>
          <p:nvPr>
            <p:ph type="title"/>
          </p:nvPr>
        </p:nvSpPr>
        <p:spPr>
          <a:xfrm>
            <a:off x="14361" y="-10959"/>
            <a:ext cx="12177639" cy="1526522"/>
          </a:xfrm>
          <a:noFill/>
        </p:spPr>
        <p:txBody>
          <a:bodyPr/>
          <a:lstStyle/>
          <a:p>
            <a:r>
              <a:rPr lang="en-US" dirty="0" smtClean="0"/>
              <a:t>AI Technologies</a:t>
            </a:r>
            <a:endParaRPr lang="en-US" dirty="0">
              <a:solidFill>
                <a:schemeClr val="accent5"/>
              </a:solidFill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>
            <a:off x="0" y="5102059"/>
            <a:ext cx="12192000" cy="0"/>
          </a:xfrm>
          <a:prstGeom prst="line">
            <a:avLst/>
          </a:prstGeom>
          <a:ln w="1492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/>
          <p:cNvGrpSpPr/>
          <p:nvPr/>
        </p:nvGrpSpPr>
        <p:grpSpPr>
          <a:xfrm>
            <a:off x="4892159" y="3271551"/>
            <a:ext cx="2645481" cy="2091717"/>
            <a:chOff x="4322465" y="3271551"/>
            <a:chExt cx="2645481" cy="2091717"/>
          </a:xfrm>
        </p:grpSpPr>
        <p:sp>
          <p:nvSpPr>
            <p:cNvPr id="21" name="Oval 20"/>
            <p:cNvSpPr/>
            <p:nvPr/>
          </p:nvSpPr>
          <p:spPr>
            <a:xfrm>
              <a:off x="4322465" y="4840849"/>
              <a:ext cx="522419" cy="522419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2" name="Straight Connector 21"/>
            <p:cNvCxnSpPr>
              <a:stCxn id="21" idx="7"/>
            </p:cNvCxnSpPr>
            <p:nvPr/>
          </p:nvCxnSpPr>
          <p:spPr>
            <a:xfrm flipV="1">
              <a:off x="4768378" y="3855925"/>
              <a:ext cx="1144104" cy="1061430"/>
            </a:xfrm>
            <a:prstGeom prst="line">
              <a:avLst/>
            </a:prstGeom>
            <a:ln w="3175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5831096" y="3271551"/>
              <a:ext cx="113685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 smtClean="0">
                  <a:solidFill>
                    <a:schemeClr val="bg2"/>
                  </a:solidFill>
                </a:rPr>
                <a:t>1950s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98189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52662"/>
            <a:ext cx="12192000" cy="1371600"/>
          </a:xfrm>
          <a:solidFill>
            <a:schemeClr val="accent4"/>
          </a:solidFill>
        </p:spPr>
        <p:txBody>
          <a:bodyPr>
            <a:normAutofit/>
          </a:bodyPr>
          <a:lstStyle/>
          <a:p>
            <a:r>
              <a:rPr lang="en-US" dirty="0" smtClean="0"/>
              <a:t>1950s “AI” Research Begins</a:t>
            </a:r>
            <a:endParaRPr lang="en-US" dirty="0">
              <a:solidFill>
                <a:schemeClr val="accent1"/>
              </a:solidFill>
              <a:latin typeface="+mn-lt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6"/>
                </a:solidFill>
              </a:rPr>
              <a:t>1950</a:t>
            </a:r>
            <a:r>
              <a:rPr lang="en-US" dirty="0" smtClean="0">
                <a:solidFill>
                  <a:schemeClr val="bg2"/>
                </a:solidFill>
              </a:rPr>
              <a:t> Alan </a:t>
            </a:r>
            <a:r>
              <a:rPr lang="en-US" dirty="0">
                <a:solidFill>
                  <a:schemeClr val="bg2"/>
                </a:solidFill>
              </a:rPr>
              <a:t>Turing proposes the Turing Test as a measure of machine </a:t>
            </a:r>
            <a:r>
              <a:rPr lang="en-US" dirty="0" smtClean="0">
                <a:solidFill>
                  <a:schemeClr val="bg2"/>
                </a:solidFill>
              </a:rPr>
              <a:t>intelligence.</a:t>
            </a:r>
          </a:p>
          <a:p>
            <a:r>
              <a:rPr lang="en-US" dirty="0" smtClean="0">
                <a:solidFill>
                  <a:schemeClr val="accent6"/>
                </a:solidFill>
              </a:rPr>
              <a:t>1956</a:t>
            </a:r>
            <a:r>
              <a:rPr lang="en-US" dirty="0" smtClean="0">
                <a:solidFill>
                  <a:schemeClr val="bg1"/>
                </a:solidFill>
              </a:rPr>
              <a:t> Dartmouth Conference, considered </a:t>
            </a:r>
            <a:r>
              <a:rPr lang="en-US" dirty="0">
                <a:solidFill>
                  <a:schemeClr val="bg1"/>
                </a:solidFill>
              </a:rPr>
              <a:t>the birth of </a:t>
            </a:r>
            <a:r>
              <a:rPr lang="en-US" dirty="0" smtClean="0">
                <a:solidFill>
                  <a:schemeClr val="bg1"/>
                </a:solidFill>
              </a:rPr>
              <a:t>AI</a:t>
            </a:r>
          </a:p>
          <a:p>
            <a:r>
              <a:rPr lang="en-US" dirty="0" smtClean="0">
                <a:solidFill>
                  <a:schemeClr val="accent6"/>
                </a:solidFill>
              </a:rPr>
              <a:t>1958</a:t>
            </a:r>
            <a:r>
              <a:rPr lang="en-US" dirty="0" smtClean="0">
                <a:solidFill>
                  <a:schemeClr val="bg1"/>
                </a:solidFill>
              </a:rPr>
              <a:t> Lisp language invented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Content Placeholder 3"/>
          <p:cNvSpPr txBox="1">
            <a:spLocks/>
          </p:cNvSpPr>
          <p:nvPr/>
        </p:nvSpPr>
        <p:spPr>
          <a:xfrm>
            <a:off x="6197600" y="1600201"/>
            <a:ext cx="5384800" cy="45259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chemeClr val="bg1"/>
                </a:solidFill>
              </a:rPr>
              <a:t>Results in big concepts</a:t>
            </a:r>
          </a:p>
          <a:p>
            <a:r>
              <a:rPr lang="en-US" dirty="0" smtClean="0">
                <a:solidFill>
                  <a:schemeClr val="accent6"/>
                </a:solidFill>
              </a:rPr>
              <a:t>Reasoning as Search</a:t>
            </a:r>
          </a:p>
          <a:p>
            <a:r>
              <a:rPr lang="en-US" dirty="0" smtClean="0">
                <a:solidFill>
                  <a:schemeClr val="accent6"/>
                </a:solidFill>
              </a:rPr>
              <a:t>Natural Language</a:t>
            </a:r>
          </a:p>
          <a:p>
            <a:r>
              <a:rPr lang="en-US" dirty="0">
                <a:solidFill>
                  <a:schemeClr val="accent6"/>
                </a:solidFill>
              </a:rPr>
              <a:t>Micro-worlds</a:t>
            </a:r>
          </a:p>
        </p:txBody>
      </p:sp>
    </p:spTree>
    <p:extLst>
      <p:ext uri="{BB962C8B-B14F-4D97-AF65-F5344CB8AC3E}">
        <p14:creationId xmlns:p14="http://schemas.microsoft.com/office/powerpoint/2010/main" val="4063452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52662"/>
            <a:ext cx="12192000" cy="1371600"/>
          </a:xfrm>
          <a:solidFill>
            <a:schemeClr val="accent4"/>
          </a:solidFill>
        </p:spPr>
        <p:txBody>
          <a:bodyPr>
            <a:normAutofit/>
          </a:bodyPr>
          <a:lstStyle/>
          <a:p>
            <a:r>
              <a:rPr lang="en-US" dirty="0" smtClean="0"/>
              <a:t>Big Ideas in Science</a:t>
            </a:r>
            <a:endParaRPr lang="en-US" dirty="0">
              <a:solidFill>
                <a:schemeClr val="accent1"/>
              </a:solidFill>
              <a:latin typeface="+mn-lt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6"/>
                </a:solidFill>
              </a:rPr>
              <a:t>1958</a:t>
            </a:r>
            <a:r>
              <a:rPr lang="en-US" dirty="0">
                <a:solidFill>
                  <a:schemeClr val="bg2"/>
                </a:solidFill>
              </a:rPr>
              <a:t> the first commercial nuclear power plant in the United </a:t>
            </a:r>
            <a:r>
              <a:rPr lang="en-US" dirty="0" smtClean="0">
                <a:solidFill>
                  <a:schemeClr val="bg2"/>
                </a:solidFill>
              </a:rPr>
              <a:t>States</a:t>
            </a:r>
          </a:p>
          <a:p>
            <a:r>
              <a:rPr lang="en-US" dirty="0" smtClean="0">
                <a:solidFill>
                  <a:schemeClr val="accent6"/>
                </a:solidFill>
              </a:rPr>
              <a:t>1959</a:t>
            </a:r>
            <a:r>
              <a:rPr lang="en-US" dirty="0" smtClean="0">
                <a:solidFill>
                  <a:schemeClr val="bg2"/>
                </a:solidFill>
              </a:rPr>
              <a:t> Soviets land [unmanned] on the moon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7" name="Content Placeholder 3"/>
          <p:cNvSpPr txBox="1">
            <a:spLocks/>
          </p:cNvSpPr>
          <p:nvPr/>
        </p:nvSpPr>
        <p:spPr>
          <a:xfrm>
            <a:off x="6197600" y="1600201"/>
            <a:ext cx="5384800" cy="45259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bg2"/>
              </a:solidFill>
            </a:endParaRPr>
          </a:p>
        </p:txBody>
      </p:sp>
      <p:pic>
        <p:nvPicPr>
          <p:cNvPr id="12292" name="Picture 4" descr="https://upload.wikimedia.org/wikipedia/commons/2/20/Luna_2_Soviet_moon_probe.jpg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0775" y="1958181"/>
            <a:ext cx="283845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918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accent4"/>
          </a:solidFill>
        </p:spPr>
        <p:txBody>
          <a:bodyPr>
            <a:normAutofit/>
          </a:bodyPr>
          <a:lstStyle/>
          <a:p>
            <a:r>
              <a:rPr lang="en-US" dirty="0" smtClean="0"/>
              <a:t>Problems &amp; Limitations</a:t>
            </a:r>
            <a:endParaRPr lang="en-US" dirty="0">
              <a:solidFill>
                <a:schemeClr val="accent1"/>
              </a:solidFill>
              <a:latin typeface="+mn-lt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 smtClean="0">
                <a:solidFill>
                  <a:schemeClr val="bg2"/>
                </a:solidFill>
              </a:rPr>
              <a:t>For decades, </a:t>
            </a:r>
            <a:r>
              <a:rPr lang="en-US" dirty="0">
                <a:solidFill>
                  <a:schemeClr val="bg2"/>
                </a:solidFill>
              </a:rPr>
              <a:t>the capabilities of AI programs were </a:t>
            </a:r>
            <a:r>
              <a:rPr lang="en-US" dirty="0" smtClean="0">
                <a:solidFill>
                  <a:schemeClr val="bg2"/>
                </a:solidFill>
              </a:rPr>
              <a:t>limited. </a:t>
            </a:r>
            <a:r>
              <a:rPr lang="en-US" dirty="0">
                <a:solidFill>
                  <a:schemeClr val="bg2"/>
                </a:solidFill>
              </a:rPr>
              <a:t>Even the most impressive could only handle trivial versions of the problems they were supposed to </a:t>
            </a:r>
            <a:r>
              <a:rPr lang="en-US" dirty="0" smtClean="0">
                <a:solidFill>
                  <a:schemeClr val="bg2"/>
                </a:solidFill>
              </a:rPr>
              <a:t>solve.</a:t>
            </a:r>
          </a:p>
          <a:p>
            <a:pPr marL="0" indent="0" algn="ctr">
              <a:buNone/>
            </a:pPr>
            <a:endParaRPr lang="en-US" dirty="0">
              <a:solidFill>
                <a:schemeClr val="bg2"/>
              </a:solidFill>
            </a:endParaRPr>
          </a:p>
          <a:p>
            <a:pPr marL="0" indent="0" algn="ctr">
              <a:buNone/>
            </a:pP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Limited Resources</a:t>
            </a:r>
          </a:p>
          <a:p>
            <a:pPr lvl="1"/>
            <a:r>
              <a:rPr lang="en-US" dirty="0">
                <a:solidFill>
                  <a:schemeClr val="bg2"/>
                </a:solidFill>
              </a:rPr>
              <a:t>Computing Power</a:t>
            </a:r>
          </a:p>
          <a:p>
            <a:pPr lvl="1"/>
            <a:r>
              <a:rPr lang="en-US" dirty="0">
                <a:solidFill>
                  <a:schemeClr val="bg2"/>
                </a:solidFill>
              </a:rPr>
              <a:t>Limited Storage</a:t>
            </a:r>
            <a:r>
              <a:rPr lang="en-US" dirty="0">
                <a:solidFill>
                  <a:schemeClr val="bg1"/>
                </a:solidFill>
              </a:rPr>
              <a:t> &amp; Memory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0097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39447" y="0"/>
            <a:ext cx="9119988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81076" y="0"/>
            <a:ext cx="6810924" cy="6858000"/>
          </a:xfrm>
          <a:solidFill>
            <a:schemeClr val="accent1"/>
          </a:solidFill>
        </p:spPr>
        <p:txBody>
          <a:bodyPr lIns="182880" rIns="182880"/>
          <a:lstStyle/>
          <a:p>
            <a:r>
              <a:rPr lang="en-US" smtClean="0"/>
              <a:t>You're traveling through</a:t>
            </a:r>
            <a:br>
              <a:rPr lang="en-US" smtClean="0"/>
            </a:br>
            <a:r>
              <a:rPr lang="en-US" smtClean="0"/>
              <a:t> another </a:t>
            </a:r>
            <a:r>
              <a:rPr lang="en-US" smtClean="0">
                <a:solidFill>
                  <a:schemeClr val="accent5"/>
                </a:solidFill>
              </a:rPr>
              <a:t>dimension</a:t>
            </a:r>
            <a:endParaRPr lang="en-US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361029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52662"/>
            <a:ext cx="12192000" cy="1371600"/>
          </a:xfrm>
          <a:solidFill>
            <a:schemeClr val="accent4"/>
          </a:solidFill>
        </p:spPr>
        <p:txBody>
          <a:bodyPr>
            <a:normAutofit/>
          </a:bodyPr>
          <a:lstStyle/>
          <a:p>
            <a:r>
              <a:rPr lang="en-US" dirty="0" smtClean="0"/>
              <a:t>Big Ideas in Science Fiction</a:t>
            </a:r>
            <a:endParaRPr lang="en-US" dirty="0">
              <a:solidFill>
                <a:schemeClr val="accent1"/>
              </a:solidFill>
              <a:latin typeface="+mn-lt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 smtClean="0">
                <a:solidFill>
                  <a:schemeClr val="bg2"/>
                </a:solidFill>
              </a:rPr>
              <a:t>Sometimes big ideas need </a:t>
            </a:r>
            <a:r>
              <a:rPr lang="en-US" dirty="0" smtClean="0">
                <a:solidFill>
                  <a:schemeClr val="accent6"/>
                </a:solidFill>
              </a:rPr>
              <a:t>time</a:t>
            </a:r>
            <a:r>
              <a:rPr lang="en-US" dirty="0" smtClean="0">
                <a:solidFill>
                  <a:schemeClr val="bg2"/>
                </a:solidFill>
              </a:rPr>
              <a:t> for science to catch up before they can be made a </a:t>
            </a:r>
            <a:r>
              <a:rPr lang="en-US" dirty="0" smtClean="0">
                <a:solidFill>
                  <a:schemeClr val="accent6"/>
                </a:solidFill>
              </a:rPr>
              <a:t>reality</a:t>
            </a:r>
            <a:r>
              <a:rPr lang="en-US" dirty="0" smtClean="0">
                <a:solidFill>
                  <a:schemeClr val="bg2"/>
                </a:solidFill>
              </a:rPr>
              <a:t>.</a:t>
            </a:r>
          </a:p>
          <a:p>
            <a:pPr marL="0" indent="0">
              <a:buNone/>
            </a:pPr>
            <a:endParaRPr lang="en-US" dirty="0">
              <a:solidFill>
                <a:schemeClr val="bg2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7" name="Content Placeholder 3"/>
          <p:cNvSpPr txBox="1">
            <a:spLocks/>
          </p:cNvSpPr>
          <p:nvPr/>
        </p:nvSpPr>
        <p:spPr>
          <a:xfrm>
            <a:off x="6197600" y="1600201"/>
            <a:ext cx="5384800" cy="45259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bg2"/>
              </a:solidFill>
            </a:endParaRPr>
          </a:p>
        </p:txBody>
      </p:sp>
      <p:pic>
        <p:nvPicPr>
          <p:cNvPr id="13318" name="Picture 6" descr="https://upload.wikimedia.org/wikipedia/en/4/47/Dt2wrr.jpg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3983" y="1600200"/>
            <a:ext cx="3592034" cy="452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5544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52662"/>
            <a:ext cx="12192000" cy="1371600"/>
          </a:xfrm>
          <a:solidFill>
            <a:schemeClr val="accent4"/>
          </a:solidFill>
        </p:spPr>
        <p:txBody>
          <a:bodyPr>
            <a:normAutofit/>
          </a:bodyPr>
          <a:lstStyle/>
          <a:p>
            <a:r>
              <a:rPr lang="en-US" dirty="0" smtClean="0"/>
              <a:t>Big Ideas in Science Fiction</a:t>
            </a:r>
            <a:endParaRPr lang="en-US" dirty="0">
              <a:solidFill>
                <a:schemeClr val="accent1"/>
              </a:solidFill>
              <a:latin typeface="+mn-lt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 smtClean="0">
                <a:solidFill>
                  <a:schemeClr val="bg2"/>
                </a:solidFill>
              </a:rPr>
              <a:t>Sometimes big ideas need </a:t>
            </a:r>
            <a:r>
              <a:rPr lang="en-US" dirty="0" smtClean="0">
                <a:solidFill>
                  <a:schemeClr val="accent6"/>
                </a:solidFill>
              </a:rPr>
              <a:t>time</a:t>
            </a:r>
            <a:r>
              <a:rPr lang="en-US" dirty="0" smtClean="0">
                <a:solidFill>
                  <a:schemeClr val="bg2"/>
                </a:solidFill>
              </a:rPr>
              <a:t> for science to catch up before they can be made a </a:t>
            </a:r>
            <a:r>
              <a:rPr lang="en-US" dirty="0" smtClean="0">
                <a:solidFill>
                  <a:schemeClr val="accent6"/>
                </a:solidFill>
              </a:rPr>
              <a:t>reality</a:t>
            </a:r>
            <a:r>
              <a:rPr lang="en-US" dirty="0" smtClean="0">
                <a:solidFill>
                  <a:schemeClr val="bg2"/>
                </a:solidFill>
              </a:rPr>
              <a:t>.</a:t>
            </a:r>
          </a:p>
          <a:p>
            <a:pPr marL="0" indent="0">
              <a:buNone/>
            </a:pPr>
            <a:endParaRPr lang="en-US" dirty="0">
              <a:solidFill>
                <a:schemeClr val="bg2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7" name="Content Placeholder 3"/>
          <p:cNvSpPr txBox="1">
            <a:spLocks/>
          </p:cNvSpPr>
          <p:nvPr/>
        </p:nvSpPr>
        <p:spPr>
          <a:xfrm>
            <a:off x="6197600" y="1600201"/>
            <a:ext cx="5384800" cy="45259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bg2"/>
              </a:solidFill>
            </a:endParaRPr>
          </a:p>
        </p:txBody>
      </p:sp>
      <p:pic>
        <p:nvPicPr>
          <p:cNvPr id="13318" name="Picture 6" descr="https://upload.wikimedia.org/wikipedia/en/4/47/Dt2wrr.jpg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3983" y="1600200"/>
            <a:ext cx="3592034" cy="452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284" y="3378097"/>
            <a:ext cx="4229432" cy="2417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847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4-Point Star 11"/>
          <p:cNvSpPr/>
          <p:nvPr/>
        </p:nvSpPr>
        <p:spPr>
          <a:xfrm>
            <a:off x="2557088" y="3464718"/>
            <a:ext cx="109537" cy="109537"/>
          </a:xfrm>
          <a:prstGeom prst="star4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4-Point Star 23"/>
          <p:cNvSpPr/>
          <p:nvPr/>
        </p:nvSpPr>
        <p:spPr>
          <a:xfrm rot="21234692">
            <a:off x="10402141" y="4737105"/>
            <a:ext cx="232207" cy="232207"/>
          </a:xfrm>
          <a:prstGeom prst="star4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4-Point Star 24"/>
          <p:cNvSpPr/>
          <p:nvPr/>
        </p:nvSpPr>
        <p:spPr>
          <a:xfrm rot="527896">
            <a:off x="913708" y="5516085"/>
            <a:ext cx="232207" cy="327287"/>
          </a:xfrm>
          <a:prstGeom prst="star4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4-Point Star 25"/>
          <p:cNvSpPr/>
          <p:nvPr/>
        </p:nvSpPr>
        <p:spPr>
          <a:xfrm rot="18000000">
            <a:off x="5518710" y="3653599"/>
            <a:ext cx="113699" cy="113699"/>
          </a:xfrm>
          <a:prstGeom prst="star4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4-Point Star 26"/>
          <p:cNvSpPr/>
          <p:nvPr/>
        </p:nvSpPr>
        <p:spPr>
          <a:xfrm>
            <a:off x="4078007" y="1460986"/>
            <a:ext cx="109537" cy="109537"/>
          </a:xfrm>
          <a:prstGeom prst="star4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4-Point Star 27"/>
          <p:cNvSpPr/>
          <p:nvPr/>
        </p:nvSpPr>
        <p:spPr>
          <a:xfrm>
            <a:off x="9909997" y="6304413"/>
            <a:ext cx="109537" cy="109537"/>
          </a:xfrm>
          <a:prstGeom prst="star4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4-Point Star 28"/>
          <p:cNvSpPr/>
          <p:nvPr/>
        </p:nvSpPr>
        <p:spPr>
          <a:xfrm>
            <a:off x="8413503" y="1756021"/>
            <a:ext cx="109537" cy="109537"/>
          </a:xfrm>
          <a:prstGeom prst="star4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4-Point Star 29"/>
          <p:cNvSpPr/>
          <p:nvPr/>
        </p:nvSpPr>
        <p:spPr>
          <a:xfrm>
            <a:off x="-77135" y="1753686"/>
            <a:ext cx="299714" cy="299714"/>
          </a:xfrm>
          <a:prstGeom prst="star4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4-Point Star 32"/>
          <p:cNvSpPr/>
          <p:nvPr/>
        </p:nvSpPr>
        <p:spPr>
          <a:xfrm rot="4309351">
            <a:off x="8534699" y="5767688"/>
            <a:ext cx="232207" cy="232207"/>
          </a:xfrm>
          <a:prstGeom prst="star4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4-Point Star 35"/>
          <p:cNvSpPr/>
          <p:nvPr/>
        </p:nvSpPr>
        <p:spPr>
          <a:xfrm rot="18000000">
            <a:off x="11164653" y="3407869"/>
            <a:ext cx="113699" cy="113699"/>
          </a:xfrm>
          <a:prstGeom prst="star4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4-Point Star 40"/>
          <p:cNvSpPr/>
          <p:nvPr/>
        </p:nvSpPr>
        <p:spPr>
          <a:xfrm rot="20354064">
            <a:off x="6483654" y="659495"/>
            <a:ext cx="232207" cy="232207"/>
          </a:xfrm>
          <a:prstGeom prst="star4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itle 1"/>
          <p:cNvSpPr>
            <a:spLocks noGrp="1"/>
          </p:cNvSpPr>
          <p:nvPr>
            <p:ph type="title"/>
          </p:nvPr>
        </p:nvSpPr>
        <p:spPr>
          <a:xfrm>
            <a:off x="14361" y="-10959"/>
            <a:ext cx="12177639" cy="1526522"/>
          </a:xfrm>
          <a:noFill/>
        </p:spPr>
        <p:txBody>
          <a:bodyPr/>
          <a:lstStyle/>
          <a:p>
            <a:r>
              <a:rPr lang="en-US" dirty="0" smtClean="0"/>
              <a:t>AI Technologies</a:t>
            </a:r>
            <a:endParaRPr lang="en-US" dirty="0">
              <a:solidFill>
                <a:schemeClr val="accent5"/>
              </a:solidFill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>
            <a:off x="0" y="5102059"/>
            <a:ext cx="12192000" cy="0"/>
          </a:xfrm>
          <a:prstGeom prst="line">
            <a:avLst/>
          </a:prstGeom>
          <a:ln w="1492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/>
          <p:cNvGrpSpPr/>
          <p:nvPr/>
        </p:nvGrpSpPr>
        <p:grpSpPr>
          <a:xfrm>
            <a:off x="2611856" y="3204527"/>
            <a:ext cx="2645481" cy="2091717"/>
            <a:chOff x="4322465" y="3271551"/>
            <a:chExt cx="2645481" cy="2091717"/>
          </a:xfrm>
        </p:grpSpPr>
        <p:sp>
          <p:nvSpPr>
            <p:cNvPr id="21" name="Oval 20"/>
            <p:cNvSpPr/>
            <p:nvPr/>
          </p:nvSpPr>
          <p:spPr>
            <a:xfrm>
              <a:off x="4322465" y="4840849"/>
              <a:ext cx="522419" cy="522419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2" name="Straight Connector 21"/>
            <p:cNvCxnSpPr>
              <a:stCxn id="21" idx="7"/>
            </p:cNvCxnSpPr>
            <p:nvPr/>
          </p:nvCxnSpPr>
          <p:spPr>
            <a:xfrm flipV="1">
              <a:off x="4768378" y="3855925"/>
              <a:ext cx="1144104" cy="1061430"/>
            </a:xfrm>
            <a:prstGeom prst="line">
              <a:avLst/>
            </a:prstGeom>
            <a:ln w="3175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5831096" y="3271551"/>
              <a:ext cx="113685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 smtClean="0">
                  <a:solidFill>
                    <a:schemeClr val="bg2"/>
                  </a:solidFill>
                </a:rPr>
                <a:t>1950s</a:t>
              </a: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5858792" y="3252402"/>
            <a:ext cx="2701586" cy="2091717"/>
            <a:chOff x="4322465" y="3271551"/>
            <a:chExt cx="2701586" cy="2091717"/>
          </a:xfrm>
        </p:grpSpPr>
        <p:sp>
          <p:nvSpPr>
            <p:cNvPr id="32" name="Oval 31"/>
            <p:cNvSpPr/>
            <p:nvPr/>
          </p:nvSpPr>
          <p:spPr>
            <a:xfrm>
              <a:off x="4322465" y="4840849"/>
              <a:ext cx="522419" cy="522419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4" name="Straight Connector 33"/>
            <p:cNvCxnSpPr>
              <a:stCxn id="32" idx="7"/>
            </p:cNvCxnSpPr>
            <p:nvPr/>
          </p:nvCxnSpPr>
          <p:spPr>
            <a:xfrm flipV="1">
              <a:off x="4768378" y="3855925"/>
              <a:ext cx="1144104" cy="1061430"/>
            </a:xfrm>
            <a:prstGeom prst="line">
              <a:avLst/>
            </a:prstGeom>
            <a:ln w="3175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/>
            <p:cNvSpPr txBox="1"/>
            <p:nvPr/>
          </p:nvSpPr>
          <p:spPr>
            <a:xfrm>
              <a:off x="5831096" y="3271551"/>
              <a:ext cx="119295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 smtClean="0">
                  <a:solidFill>
                    <a:schemeClr val="bg2"/>
                  </a:solidFill>
                </a:rPr>
                <a:t>Today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62090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solidFill>
            <a:schemeClr val="accent4"/>
          </a:solidFill>
        </p:spPr>
        <p:txBody>
          <a:bodyPr/>
          <a:lstStyle/>
          <a:p>
            <a:r>
              <a:rPr lang="en-US" dirty="0" smtClean="0"/>
              <a:t>Machine Learning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 algn="ctr">
              <a:buNone/>
            </a:pPr>
            <a:r>
              <a:rPr lang="en-US" sz="4800" dirty="0">
                <a:solidFill>
                  <a:schemeClr val="bg1"/>
                </a:solidFill>
              </a:rPr>
              <a:t>Machine learning is a subfield of computer science that evolved from the study of pattern recognition and computational learning theory in </a:t>
            </a:r>
            <a:r>
              <a:rPr lang="en-US" sz="4800" dirty="0">
                <a:solidFill>
                  <a:schemeClr val="accent6"/>
                </a:solidFill>
              </a:rPr>
              <a:t>artificial intelligence</a:t>
            </a:r>
            <a:r>
              <a:rPr lang="en-US" sz="4800" dirty="0">
                <a:solidFill>
                  <a:schemeClr val="bg1"/>
                </a:solidFill>
              </a:rPr>
              <a:t>. Machine learning explores the study and construction of </a:t>
            </a:r>
            <a:r>
              <a:rPr lang="en-US" sz="4800" dirty="0">
                <a:solidFill>
                  <a:schemeClr val="accent6"/>
                </a:solidFill>
              </a:rPr>
              <a:t>algorithms</a:t>
            </a:r>
            <a:r>
              <a:rPr lang="en-US" sz="4800" dirty="0">
                <a:solidFill>
                  <a:schemeClr val="bg1"/>
                </a:solidFill>
              </a:rPr>
              <a:t> that can </a:t>
            </a:r>
            <a:r>
              <a:rPr lang="en-US" sz="4800" dirty="0">
                <a:solidFill>
                  <a:schemeClr val="accent6"/>
                </a:solidFill>
              </a:rPr>
              <a:t>learn</a:t>
            </a:r>
            <a:r>
              <a:rPr lang="en-US" sz="4800" dirty="0">
                <a:solidFill>
                  <a:schemeClr val="bg1"/>
                </a:solidFill>
              </a:rPr>
              <a:t> from and make </a:t>
            </a:r>
            <a:r>
              <a:rPr lang="en-US" sz="4800" dirty="0">
                <a:solidFill>
                  <a:schemeClr val="accent6"/>
                </a:solidFill>
              </a:rPr>
              <a:t>predictions</a:t>
            </a:r>
            <a:r>
              <a:rPr lang="en-US" sz="4800" dirty="0">
                <a:solidFill>
                  <a:schemeClr val="bg1"/>
                </a:solidFill>
              </a:rPr>
              <a:t> on data.</a:t>
            </a:r>
          </a:p>
        </p:txBody>
      </p:sp>
    </p:spTree>
    <p:extLst>
      <p:ext uri="{BB962C8B-B14F-4D97-AF65-F5344CB8AC3E}">
        <p14:creationId xmlns:p14="http://schemas.microsoft.com/office/powerpoint/2010/main" val="1396356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52662"/>
            <a:ext cx="12192000" cy="1371600"/>
          </a:xfrm>
          <a:solidFill>
            <a:schemeClr val="accent4"/>
          </a:solidFill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Artificial General Intelligence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US" dirty="0" smtClean="0">
                <a:solidFill>
                  <a:schemeClr val="bg2"/>
                </a:solidFill>
              </a:rPr>
              <a:t>A </a:t>
            </a:r>
            <a:r>
              <a:rPr lang="en-US" dirty="0" smtClean="0">
                <a:solidFill>
                  <a:schemeClr val="accent6"/>
                </a:solidFill>
              </a:rPr>
              <a:t>hypothetical</a:t>
            </a:r>
            <a:r>
              <a:rPr lang="en-US" dirty="0" smtClean="0">
                <a:solidFill>
                  <a:schemeClr val="bg2"/>
                </a:solidFill>
              </a:rPr>
              <a:t> </a:t>
            </a:r>
            <a:r>
              <a:rPr lang="en-US" dirty="0">
                <a:solidFill>
                  <a:schemeClr val="bg2"/>
                </a:solidFill>
              </a:rPr>
              <a:t>machine that could successfully perform </a:t>
            </a:r>
            <a:r>
              <a:rPr lang="en-US" dirty="0">
                <a:solidFill>
                  <a:schemeClr val="accent6"/>
                </a:solidFill>
              </a:rPr>
              <a:t>any</a:t>
            </a:r>
            <a:r>
              <a:rPr lang="en-US" dirty="0">
                <a:solidFill>
                  <a:schemeClr val="bg2"/>
                </a:solidFill>
              </a:rPr>
              <a:t> intellectual task that a </a:t>
            </a:r>
            <a:r>
              <a:rPr lang="en-US" dirty="0">
                <a:solidFill>
                  <a:schemeClr val="accent6"/>
                </a:solidFill>
              </a:rPr>
              <a:t>human</a:t>
            </a:r>
            <a:r>
              <a:rPr lang="en-US" dirty="0">
                <a:solidFill>
                  <a:schemeClr val="bg2"/>
                </a:solidFill>
              </a:rPr>
              <a:t> being </a:t>
            </a:r>
            <a:r>
              <a:rPr lang="en-US" dirty="0" smtClean="0">
                <a:solidFill>
                  <a:schemeClr val="bg2"/>
                </a:solidFill>
              </a:rPr>
              <a:t>can</a:t>
            </a:r>
          </a:p>
        </p:txBody>
      </p:sp>
      <p:sp>
        <p:nvSpPr>
          <p:cNvPr id="7" name="Content Placeholder 3"/>
          <p:cNvSpPr txBox="1">
            <a:spLocks/>
          </p:cNvSpPr>
          <p:nvPr/>
        </p:nvSpPr>
        <p:spPr>
          <a:xfrm>
            <a:off x="6197600" y="1600201"/>
            <a:ext cx="5384800" cy="45259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bg2"/>
              </a:solidFill>
            </a:endParaRPr>
          </a:p>
        </p:txBody>
      </p:sp>
      <p:pic>
        <p:nvPicPr>
          <p:cNvPr id="3074" name="Picture 2" descr="http://betanews.com/wp-content/uploads/2015/07/terminator.jpg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7600" y="2348706"/>
            <a:ext cx="5384800" cy="3028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8636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52662"/>
            <a:ext cx="12192000" cy="1371600"/>
          </a:xfrm>
          <a:solidFill>
            <a:schemeClr val="accent4"/>
          </a:solidFill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Artificial General Intelligence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US" dirty="0" smtClean="0">
                <a:solidFill>
                  <a:schemeClr val="bg2"/>
                </a:solidFill>
              </a:rPr>
              <a:t>Fear of AGI today shouldn’t be our focus. We’re talking about </a:t>
            </a:r>
            <a:r>
              <a:rPr lang="en-US" dirty="0" smtClean="0">
                <a:solidFill>
                  <a:schemeClr val="accent6"/>
                </a:solidFill>
              </a:rPr>
              <a:t>Machine Learning</a:t>
            </a:r>
            <a:r>
              <a:rPr lang="en-US" dirty="0" smtClean="0">
                <a:solidFill>
                  <a:schemeClr val="bg2"/>
                </a:solidFill>
              </a:rPr>
              <a:t>.</a:t>
            </a:r>
          </a:p>
          <a:p>
            <a:pPr marL="0" indent="0" algn="ctr">
              <a:buNone/>
            </a:pPr>
            <a:endParaRPr lang="en-US" dirty="0">
              <a:solidFill>
                <a:schemeClr val="bg2"/>
              </a:solidFill>
            </a:endParaRPr>
          </a:p>
          <a:p>
            <a:pPr marL="0" indent="0" algn="ctr">
              <a:buNone/>
            </a:pPr>
            <a:r>
              <a:rPr lang="en-US" dirty="0" smtClean="0">
                <a:solidFill>
                  <a:schemeClr val="bg2"/>
                </a:solidFill>
              </a:rPr>
              <a:t>However, the </a:t>
            </a:r>
            <a:r>
              <a:rPr lang="en-US" dirty="0" smtClean="0">
                <a:solidFill>
                  <a:schemeClr val="accent6"/>
                </a:solidFill>
              </a:rPr>
              <a:t>human condition </a:t>
            </a:r>
            <a:r>
              <a:rPr lang="en-US" dirty="0" smtClean="0">
                <a:solidFill>
                  <a:schemeClr val="bg2"/>
                </a:solidFill>
              </a:rPr>
              <a:t>still applies.</a:t>
            </a:r>
          </a:p>
        </p:txBody>
      </p:sp>
      <p:sp>
        <p:nvSpPr>
          <p:cNvPr id="7" name="Content Placeholder 3"/>
          <p:cNvSpPr txBox="1">
            <a:spLocks/>
          </p:cNvSpPr>
          <p:nvPr/>
        </p:nvSpPr>
        <p:spPr>
          <a:xfrm>
            <a:off x="6197600" y="1600201"/>
            <a:ext cx="5384800" cy="45259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bg2"/>
              </a:solidFill>
            </a:endParaRPr>
          </a:p>
        </p:txBody>
      </p:sp>
      <p:pic>
        <p:nvPicPr>
          <p:cNvPr id="3074" name="Picture 2" descr="http://betanews.com/wp-content/uploads/2015/07/terminator.jpg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7600" y="2348706"/>
            <a:ext cx="5384800" cy="3028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0764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accent4"/>
          </a:solidFill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2"/>
                </a:solidFill>
              </a:rPr>
              <a:t>Machine Learning in Use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/>
                </a:solidFill>
              </a:rPr>
              <a:t>Who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 anchor="t">
            <a:normAutofit/>
          </a:bodyPr>
          <a:lstStyle/>
          <a:p>
            <a:r>
              <a:rPr lang="en-US" dirty="0" smtClean="0">
                <a:solidFill>
                  <a:schemeClr val="bg2"/>
                </a:solidFill>
              </a:rPr>
              <a:t>Google</a:t>
            </a:r>
          </a:p>
          <a:p>
            <a:r>
              <a:rPr lang="en-US" dirty="0" smtClean="0">
                <a:solidFill>
                  <a:schemeClr val="bg2"/>
                </a:solidFill>
              </a:rPr>
              <a:t>Microsoft</a:t>
            </a:r>
          </a:p>
          <a:p>
            <a:r>
              <a:rPr lang="en-US" dirty="0" smtClean="0">
                <a:solidFill>
                  <a:schemeClr val="bg2"/>
                </a:solidFill>
              </a:rPr>
              <a:t>Apple</a:t>
            </a:r>
          </a:p>
          <a:p>
            <a:r>
              <a:rPr lang="en-US" dirty="0" smtClean="0">
                <a:solidFill>
                  <a:schemeClr val="bg2"/>
                </a:solidFill>
              </a:rPr>
              <a:t>Facebook</a:t>
            </a:r>
          </a:p>
          <a:p>
            <a:r>
              <a:rPr lang="en-US" dirty="0" smtClean="0">
                <a:solidFill>
                  <a:schemeClr val="bg2"/>
                </a:solidFill>
              </a:rPr>
              <a:t>Amazon</a:t>
            </a:r>
          </a:p>
          <a:p>
            <a:r>
              <a:rPr lang="en-US" dirty="0">
                <a:solidFill>
                  <a:schemeClr val="bg2"/>
                </a:solidFill>
              </a:rPr>
              <a:t>Sitefinity Digital Experience Cloud </a:t>
            </a:r>
            <a:endParaRPr lang="en-US" dirty="0" smtClean="0">
              <a:solidFill>
                <a:schemeClr val="bg2"/>
              </a:solidFill>
            </a:endParaRPr>
          </a:p>
          <a:p>
            <a:r>
              <a:rPr lang="en-US" dirty="0" smtClean="0">
                <a:solidFill>
                  <a:schemeClr val="bg2"/>
                </a:solidFill>
              </a:rPr>
              <a:t>Government</a:t>
            </a:r>
          </a:p>
          <a:p>
            <a:r>
              <a:rPr lang="en-US" dirty="0" smtClean="0">
                <a:solidFill>
                  <a:schemeClr val="bg2"/>
                </a:solidFill>
              </a:rPr>
              <a:t>And many, many more</a:t>
            </a:r>
          </a:p>
          <a:p>
            <a:endParaRPr lang="en-US" dirty="0" smtClean="0">
              <a:solidFill>
                <a:schemeClr val="bg2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/>
                </a:solidFill>
              </a:rPr>
              <a:t>Why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Making personalized recommendations for </a:t>
            </a:r>
            <a:r>
              <a:rPr lang="en-US" dirty="0" smtClean="0">
                <a:solidFill>
                  <a:schemeClr val="bg2"/>
                </a:solidFill>
              </a:rPr>
              <a:t>customers</a:t>
            </a:r>
          </a:p>
          <a:p>
            <a:r>
              <a:rPr lang="en-US" dirty="0">
                <a:solidFill>
                  <a:schemeClr val="accent6"/>
                </a:solidFill>
              </a:rPr>
              <a:t>Natural </a:t>
            </a:r>
            <a:r>
              <a:rPr lang="en-US" dirty="0" smtClean="0">
                <a:solidFill>
                  <a:schemeClr val="accent6"/>
                </a:solidFill>
              </a:rPr>
              <a:t>Language</a:t>
            </a:r>
          </a:p>
          <a:p>
            <a:pPr lvl="1"/>
            <a:r>
              <a:rPr lang="en-US" dirty="0" smtClean="0">
                <a:solidFill>
                  <a:schemeClr val="accent6"/>
                </a:solidFill>
              </a:rPr>
              <a:t>Siri, Cortana, Google Now</a:t>
            </a:r>
            <a:endParaRPr lang="en-US" dirty="0">
              <a:solidFill>
                <a:schemeClr val="bg2"/>
              </a:solidFill>
            </a:endParaRPr>
          </a:p>
          <a:p>
            <a:r>
              <a:rPr lang="en-US" dirty="0">
                <a:solidFill>
                  <a:schemeClr val="bg2"/>
                </a:solidFill>
              </a:rPr>
              <a:t>Forecasting long-term customer loyalty</a:t>
            </a:r>
          </a:p>
          <a:p>
            <a:r>
              <a:rPr lang="en-US" dirty="0">
                <a:solidFill>
                  <a:schemeClr val="bg2"/>
                </a:solidFill>
              </a:rPr>
              <a:t>Anticipating the future performance of employees</a:t>
            </a:r>
          </a:p>
          <a:p>
            <a:r>
              <a:rPr lang="en-US" dirty="0">
                <a:solidFill>
                  <a:schemeClr val="bg2"/>
                </a:solidFill>
              </a:rPr>
              <a:t>Rating the credit risk of loan applicants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Content Placeholder 3"/>
          <p:cNvSpPr txBox="1">
            <a:spLocks/>
          </p:cNvSpPr>
          <p:nvPr/>
        </p:nvSpPr>
        <p:spPr>
          <a:xfrm>
            <a:off x="6197600" y="1600201"/>
            <a:ext cx="5384800" cy="45259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2288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4-Point Star 11"/>
          <p:cNvSpPr/>
          <p:nvPr/>
        </p:nvSpPr>
        <p:spPr>
          <a:xfrm>
            <a:off x="2557088" y="3464718"/>
            <a:ext cx="109537" cy="109537"/>
          </a:xfrm>
          <a:prstGeom prst="star4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4-Point Star 23"/>
          <p:cNvSpPr/>
          <p:nvPr/>
        </p:nvSpPr>
        <p:spPr>
          <a:xfrm rot="21234692">
            <a:off x="10402141" y="4737105"/>
            <a:ext cx="232207" cy="232207"/>
          </a:xfrm>
          <a:prstGeom prst="star4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4-Point Star 24"/>
          <p:cNvSpPr/>
          <p:nvPr/>
        </p:nvSpPr>
        <p:spPr>
          <a:xfrm rot="527896">
            <a:off x="913708" y="5516085"/>
            <a:ext cx="232207" cy="327287"/>
          </a:xfrm>
          <a:prstGeom prst="star4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4-Point Star 26"/>
          <p:cNvSpPr/>
          <p:nvPr/>
        </p:nvSpPr>
        <p:spPr>
          <a:xfrm>
            <a:off x="4078007" y="1460986"/>
            <a:ext cx="109537" cy="109537"/>
          </a:xfrm>
          <a:prstGeom prst="star4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4-Point Star 27"/>
          <p:cNvSpPr/>
          <p:nvPr/>
        </p:nvSpPr>
        <p:spPr>
          <a:xfrm>
            <a:off x="9909997" y="6304413"/>
            <a:ext cx="109537" cy="109537"/>
          </a:xfrm>
          <a:prstGeom prst="star4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4-Point Star 28"/>
          <p:cNvSpPr/>
          <p:nvPr/>
        </p:nvSpPr>
        <p:spPr>
          <a:xfrm>
            <a:off x="8413503" y="1756021"/>
            <a:ext cx="109537" cy="109537"/>
          </a:xfrm>
          <a:prstGeom prst="star4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4-Point Star 29"/>
          <p:cNvSpPr/>
          <p:nvPr/>
        </p:nvSpPr>
        <p:spPr>
          <a:xfrm>
            <a:off x="-77135" y="1753686"/>
            <a:ext cx="299714" cy="299714"/>
          </a:xfrm>
          <a:prstGeom prst="star4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4-Point Star 32"/>
          <p:cNvSpPr/>
          <p:nvPr/>
        </p:nvSpPr>
        <p:spPr>
          <a:xfrm rot="4309351">
            <a:off x="8534699" y="5767688"/>
            <a:ext cx="232207" cy="232207"/>
          </a:xfrm>
          <a:prstGeom prst="star4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4-Point Star 35"/>
          <p:cNvSpPr/>
          <p:nvPr/>
        </p:nvSpPr>
        <p:spPr>
          <a:xfrm rot="18000000">
            <a:off x="11164653" y="3407869"/>
            <a:ext cx="113699" cy="113699"/>
          </a:xfrm>
          <a:prstGeom prst="star4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4-Point Star 40"/>
          <p:cNvSpPr/>
          <p:nvPr/>
        </p:nvSpPr>
        <p:spPr>
          <a:xfrm rot="20354064">
            <a:off x="6483654" y="659495"/>
            <a:ext cx="232207" cy="232207"/>
          </a:xfrm>
          <a:prstGeom prst="star4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itle 1"/>
          <p:cNvSpPr>
            <a:spLocks noGrp="1"/>
          </p:cNvSpPr>
          <p:nvPr>
            <p:ph type="title"/>
          </p:nvPr>
        </p:nvSpPr>
        <p:spPr>
          <a:xfrm>
            <a:off x="14361" y="-10959"/>
            <a:ext cx="12177639" cy="1526522"/>
          </a:xfrm>
          <a:noFill/>
        </p:spPr>
        <p:txBody>
          <a:bodyPr/>
          <a:lstStyle/>
          <a:p>
            <a:r>
              <a:rPr lang="en-US" dirty="0" smtClean="0"/>
              <a:t>Predictions based on Data</a:t>
            </a:r>
            <a:endParaRPr lang="en-US" dirty="0">
              <a:solidFill>
                <a:schemeClr val="accent4"/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4203914" y="2340604"/>
            <a:ext cx="3798531" cy="2135514"/>
            <a:chOff x="4497920" y="2340604"/>
            <a:chExt cx="3798531" cy="2135514"/>
          </a:xfrm>
        </p:grpSpPr>
        <p:sp>
          <p:nvSpPr>
            <p:cNvPr id="26" name="4-Point Star 25"/>
            <p:cNvSpPr/>
            <p:nvPr/>
          </p:nvSpPr>
          <p:spPr>
            <a:xfrm rot="18000000">
              <a:off x="6773018" y="3653599"/>
              <a:ext cx="113699" cy="113699"/>
            </a:xfrm>
            <a:prstGeom prst="star4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6165244" y="2344911"/>
              <a:ext cx="2131207" cy="2131207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/>
                <a:t>Machine Learning &amp; AI</a:t>
              </a:r>
              <a:endParaRPr lang="en-US" dirty="0"/>
            </a:p>
          </p:txBody>
        </p:sp>
        <p:sp>
          <p:nvSpPr>
            <p:cNvPr id="18" name="Oval 17"/>
            <p:cNvSpPr/>
            <p:nvPr/>
          </p:nvSpPr>
          <p:spPr>
            <a:xfrm>
              <a:off x="4497920" y="2344911"/>
              <a:ext cx="2131207" cy="213120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/>
                <a:t>Big Data</a:t>
              </a:r>
              <a:endParaRPr lang="en-US" dirty="0"/>
            </a:p>
          </p:txBody>
        </p:sp>
        <p:sp>
          <p:nvSpPr>
            <p:cNvPr id="5" name="Oval 4"/>
            <p:cNvSpPr/>
            <p:nvPr/>
          </p:nvSpPr>
          <p:spPr>
            <a:xfrm>
              <a:off x="6165188" y="2340604"/>
              <a:ext cx="2131207" cy="2131207"/>
            </a:xfrm>
            <a:prstGeom prst="ellipse">
              <a:avLst/>
            </a:prstGeom>
            <a:solidFill>
              <a:schemeClr val="accent4">
                <a:alpha val="74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/>
                <a:t>Machine Learning &amp; AI</a:t>
              </a:r>
              <a:endParaRPr lang="en-US" dirty="0"/>
            </a:p>
          </p:txBody>
        </p:sp>
      </p:grpSp>
      <p:cxnSp>
        <p:nvCxnSpPr>
          <p:cNvPr id="20" name="Straight Connector 19"/>
          <p:cNvCxnSpPr/>
          <p:nvPr/>
        </p:nvCxnSpPr>
        <p:spPr>
          <a:xfrm>
            <a:off x="0" y="6126570"/>
            <a:ext cx="12192000" cy="0"/>
          </a:xfrm>
          <a:prstGeom prst="line">
            <a:avLst/>
          </a:prstGeom>
          <a:ln w="1492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/>
          <p:cNvSpPr/>
          <p:nvPr/>
        </p:nvSpPr>
        <p:spPr>
          <a:xfrm>
            <a:off x="5858792" y="5845773"/>
            <a:ext cx="522858" cy="52285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5523743" y="5147736"/>
            <a:ext cx="11929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2"/>
                </a:solidFill>
              </a:rPr>
              <a:t>Today</a:t>
            </a:r>
          </a:p>
        </p:txBody>
      </p:sp>
      <p:cxnSp>
        <p:nvCxnSpPr>
          <p:cNvPr id="39" name="Straight Connector 38"/>
          <p:cNvCxnSpPr/>
          <p:nvPr/>
        </p:nvCxnSpPr>
        <p:spPr>
          <a:xfrm>
            <a:off x="0" y="6061141"/>
            <a:ext cx="12192000" cy="0"/>
          </a:xfrm>
          <a:prstGeom prst="line">
            <a:avLst/>
          </a:prstGeom>
          <a:ln w="1492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/>
          <p:cNvSpPr/>
          <p:nvPr/>
        </p:nvSpPr>
        <p:spPr>
          <a:xfrm>
            <a:off x="5682644" y="5846211"/>
            <a:ext cx="522419" cy="52241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2296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accent4"/>
          </a:solidFill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2"/>
                </a:solidFill>
              </a:rPr>
              <a:t>Machine Learning for the Masses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</p:spPr>
        <p:txBody>
          <a:bodyPr anchor="t"/>
          <a:lstStyle/>
          <a:p>
            <a:r>
              <a:rPr lang="en-US" dirty="0" smtClean="0">
                <a:solidFill>
                  <a:schemeClr val="bg2"/>
                </a:solidFill>
              </a:rPr>
              <a:t>Azure Machine Learning</a:t>
            </a:r>
          </a:p>
          <a:p>
            <a:r>
              <a:rPr lang="en-US" dirty="0" smtClean="0">
                <a:solidFill>
                  <a:schemeClr val="bg2"/>
                </a:solidFill>
              </a:rPr>
              <a:t>Amazon Machine Learning</a:t>
            </a:r>
          </a:p>
          <a:p>
            <a:r>
              <a:rPr lang="en-US" dirty="0" err="1" smtClean="0">
                <a:solidFill>
                  <a:schemeClr val="bg2"/>
                </a:solidFill>
              </a:rPr>
              <a:t>TensorFlow</a:t>
            </a:r>
            <a:r>
              <a:rPr lang="en-US" dirty="0" smtClean="0">
                <a:solidFill>
                  <a:schemeClr val="bg2"/>
                </a:solidFill>
              </a:rPr>
              <a:t> (Google)</a:t>
            </a:r>
          </a:p>
        </p:txBody>
      </p:sp>
      <p:sp>
        <p:nvSpPr>
          <p:cNvPr id="7" name="Content Placeholder 3"/>
          <p:cNvSpPr txBox="1">
            <a:spLocks/>
          </p:cNvSpPr>
          <p:nvPr/>
        </p:nvSpPr>
        <p:spPr>
          <a:xfrm>
            <a:off x="6197600" y="1600201"/>
            <a:ext cx="5384800" cy="45259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881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52662"/>
            <a:ext cx="12192000" cy="1371600"/>
          </a:xfrm>
          <a:solidFill>
            <a:schemeClr val="accent4"/>
          </a:solidFill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2"/>
                </a:solidFill>
              </a:rPr>
              <a:t>Creepy Uses for ML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US" dirty="0" smtClean="0">
                <a:solidFill>
                  <a:schemeClr val="bg2"/>
                </a:solidFill>
              </a:rPr>
              <a:t>Target </a:t>
            </a:r>
            <a:r>
              <a:rPr lang="en-US" dirty="0">
                <a:solidFill>
                  <a:schemeClr val="bg2"/>
                </a:solidFill>
              </a:rPr>
              <a:t>Figured Out A Teen Girl Was Pregnant Before Her Father </a:t>
            </a:r>
            <a:r>
              <a:rPr lang="en-US" dirty="0" smtClean="0">
                <a:solidFill>
                  <a:schemeClr val="bg2"/>
                </a:solidFill>
              </a:rPr>
              <a:t>Did</a:t>
            </a:r>
          </a:p>
          <a:p>
            <a:pPr marL="0" indent="0" algn="ctr">
              <a:buNone/>
            </a:pPr>
            <a:endParaRPr lang="en-US" dirty="0">
              <a:solidFill>
                <a:schemeClr val="bg2"/>
              </a:solidFill>
            </a:endParaRPr>
          </a:p>
          <a:p>
            <a:pPr marL="0" indent="0" algn="ctr">
              <a:buNone/>
            </a:pPr>
            <a:r>
              <a:rPr lang="en-US" dirty="0" smtClean="0">
                <a:solidFill>
                  <a:schemeClr val="accent6"/>
                </a:solidFill>
              </a:rPr>
              <a:t>Unintended consequences</a:t>
            </a:r>
            <a:r>
              <a:rPr lang="en-US" dirty="0" smtClean="0">
                <a:solidFill>
                  <a:schemeClr val="bg2"/>
                </a:solidFill>
              </a:rPr>
              <a:t>, human condition.</a:t>
            </a:r>
          </a:p>
        </p:txBody>
      </p:sp>
      <p:sp>
        <p:nvSpPr>
          <p:cNvPr id="7" name="Content Placeholder 3"/>
          <p:cNvSpPr txBox="1">
            <a:spLocks/>
          </p:cNvSpPr>
          <p:nvPr/>
        </p:nvSpPr>
        <p:spPr>
          <a:xfrm>
            <a:off x="6197600" y="1600201"/>
            <a:ext cx="5384800" cy="45259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bg2"/>
              </a:solidFill>
            </a:endParaRPr>
          </a:p>
        </p:txBody>
      </p:sp>
      <p:pic>
        <p:nvPicPr>
          <p:cNvPr id="14340" name="Picture 4" descr="English: Logo of Target, US-based retail chain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1250" y="1962944"/>
            <a:ext cx="2857500" cy="3800475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427946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1093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5295696" cy="6858000"/>
          </a:xfrm>
          <a:solidFill>
            <a:schemeClr val="accent1"/>
          </a:solidFill>
        </p:spPr>
        <p:txBody>
          <a:bodyPr lIns="182880" rIns="182880"/>
          <a:lstStyle/>
          <a:p>
            <a:r>
              <a:rPr lang="en-US" dirty="0"/>
              <a:t>a dimension </a:t>
            </a:r>
            <a:r>
              <a:rPr lang="en-US" dirty="0" smtClean="0"/>
              <a:t>not only </a:t>
            </a:r>
            <a:r>
              <a:rPr lang="en-US" dirty="0"/>
              <a:t>of sight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and </a:t>
            </a:r>
            <a:r>
              <a:rPr lang="en-US" dirty="0"/>
              <a:t>sound but of </a:t>
            </a:r>
            <a:r>
              <a:rPr lang="en-US" dirty="0">
                <a:solidFill>
                  <a:schemeClr val="accent3"/>
                </a:solidFill>
              </a:rPr>
              <a:t>data</a:t>
            </a:r>
            <a:r>
              <a:rPr lang="en-US" dirty="0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280496307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52662"/>
            <a:ext cx="12192000" cy="1371600"/>
          </a:xfrm>
          <a:solidFill>
            <a:schemeClr val="accent4"/>
          </a:solidFill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2"/>
                </a:solidFill>
              </a:rPr>
              <a:t>With Great Power…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US" dirty="0">
                <a:solidFill>
                  <a:schemeClr val="bg2"/>
                </a:solidFill>
              </a:rPr>
              <a:t>A computer scientist has pioneered an artificial intelligence-driven method of modeling the behaviors of militant groups, and the Department of Defense is interested.</a:t>
            </a:r>
            <a:endParaRPr lang="en-US" dirty="0" smtClean="0">
              <a:solidFill>
                <a:schemeClr val="bg2"/>
              </a:solidFill>
            </a:endParaRPr>
          </a:p>
        </p:txBody>
      </p:sp>
      <p:sp>
        <p:nvSpPr>
          <p:cNvPr id="7" name="Content Placeholder 3"/>
          <p:cNvSpPr txBox="1">
            <a:spLocks/>
          </p:cNvSpPr>
          <p:nvPr/>
        </p:nvSpPr>
        <p:spPr>
          <a:xfrm>
            <a:off x="6197600" y="1600201"/>
            <a:ext cx="5384800" cy="45259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bg2"/>
              </a:solidFill>
            </a:endParaRPr>
          </a:p>
        </p:txBody>
      </p:sp>
      <p:pic>
        <p:nvPicPr>
          <p:cNvPr id="3074" name="Picture 2" descr="http://betanews.com/wp-content/uploads/2015/07/terminator.jpg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7600" y="2348706"/>
            <a:ext cx="5384800" cy="3028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6934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4-Point Star 11"/>
          <p:cNvSpPr/>
          <p:nvPr/>
        </p:nvSpPr>
        <p:spPr>
          <a:xfrm>
            <a:off x="2557088" y="3464718"/>
            <a:ext cx="109537" cy="109537"/>
          </a:xfrm>
          <a:prstGeom prst="star4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4-Point Star 23"/>
          <p:cNvSpPr/>
          <p:nvPr/>
        </p:nvSpPr>
        <p:spPr>
          <a:xfrm rot="21234692">
            <a:off x="10402141" y="4737105"/>
            <a:ext cx="232207" cy="232207"/>
          </a:xfrm>
          <a:prstGeom prst="star4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4-Point Star 24"/>
          <p:cNvSpPr/>
          <p:nvPr/>
        </p:nvSpPr>
        <p:spPr>
          <a:xfrm rot="527896">
            <a:off x="913708" y="5516085"/>
            <a:ext cx="232207" cy="327287"/>
          </a:xfrm>
          <a:prstGeom prst="star4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4-Point Star 25"/>
          <p:cNvSpPr/>
          <p:nvPr/>
        </p:nvSpPr>
        <p:spPr>
          <a:xfrm rot="18000000">
            <a:off x="5518710" y="3653599"/>
            <a:ext cx="113699" cy="113699"/>
          </a:xfrm>
          <a:prstGeom prst="star4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4-Point Star 26"/>
          <p:cNvSpPr/>
          <p:nvPr/>
        </p:nvSpPr>
        <p:spPr>
          <a:xfrm>
            <a:off x="4078007" y="1460986"/>
            <a:ext cx="109537" cy="109537"/>
          </a:xfrm>
          <a:prstGeom prst="star4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4-Point Star 27"/>
          <p:cNvSpPr/>
          <p:nvPr/>
        </p:nvSpPr>
        <p:spPr>
          <a:xfrm>
            <a:off x="9909997" y="6304413"/>
            <a:ext cx="109537" cy="109537"/>
          </a:xfrm>
          <a:prstGeom prst="star4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4-Point Star 28"/>
          <p:cNvSpPr/>
          <p:nvPr/>
        </p:nvSpPr>
        <p:spPr>
          <a:xfrm>
            <a:off x="8413503" y="1756021"/>
            <a:ext cx="109537" cy="109537"/>
          </a:xfrm>
          <a:prstGeom prst="star4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4-Point Star 29"/>
          <p:cNvSpPr/>
          <p:nvPr/>
        </p:nvSpPr>
        <p:spPr>
          <a:xfrm>
            <a:off x="-77135" y="1753686"/>
            <a:ext cx="299714" cy="299714"/>
          </a:xfrm>
          <a:prstGeom prst="star4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4-Point Star 32"/>
          <p:cNvSpPr/>
          <p:nvPr/>
        </p:nvSpPr>
        <p:spPr>
          <a:xfrm rot="4309351">
            <a:off x="8534699" y="5767688"/>
            <a:ext cx="232207" cy="232207"/>
          </a:xfrm>
          <a:prstGeom prst="star4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4-Point Star 35"/>
          <p:cNvSpPr/>
          <p:nvPr/>
        </p:nvSpPr>
        <p:spPr>
          <a:xfrm rot="18000000">
            <a:off x="11164653" y="3407869"/>
            <a:ext cx="113699" cy="113699"/>
          </a:xfrm>
          <a:prstGeom prst="star4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4-Point Star 40"/>
          <p:cNvSpPr/>
          <p:nvPr/>
        </p:nvSpPr>
        <p:spPr>
          <a:xfrm rot="20354064">
            <a:off x="6483654" y="659495"/>
            <a:ext cx="232207" cy="232207"/>
          </a:xfrm>
          <a:prstGeom prst="star4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itle 1"/>
          <p:cNvSpPr>
            <a:spLocks noGrp="1"/>
          </p:cNvSpPr>
          <p:nvPr>
            <p:ph type="title"/>
          </p:nvPr>
        </p:nvSpPr>
        <p:spPr>
          <a:xfrm>
            <a:off x="14361" y="-10959"/>
            <a:ext cx="12177639" cy="1526522"/>
          </a:xfrm>
          <a:noFill/>
        </p:spPr>
        <p:txBody>
          <a:bodyPr/>
          <a:lstStyle/>
          <a:p>
            <a:r>
              <a:rPr lang="en-US" dirty="0" smtClean="0"/>
              <a:t>AI Technologies</a:t>
            </a:r>
            <a:endParaRPr lang="en-US" dirty="0">
              <a:solidFill>
                <a:schemeClr val="accent5"/>
              </a:solidFill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>
            <a:off x="0" y="5102059"/>
            <a:ext cx="12192000" cy="0"/>
          </a:xfrm>
          <a:prstGeom prst="line">
            <a:avLst/>
          </a:prstGeom>
          <a:ln w="1492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/>
          <p:cNvGrpSpPr/>
          <p:nvPr/>
        </p:nvGrpSpPr>
        <p:grpSpPr>
          <a:xfrm>
            <a:off x="266013" y="3185501"/>
            <a:ext cx="2645481" cy="2091717"/>
            <a:chOff x="4322465" y="3271551"/>
            <a:chExt cx="2645481" cy="2091717"/>
          </a:xfrm>
        </p:grpSpPr>
        <p:sp>
          <p:nvSpPr>
            <p:cNvPr id="21" name="Oval 20"/>
            <p:cNvSpPr/>
            <p:nvPr/>
          </p:nvSpPr>
          <p:spPr>
            <a:xfrm>
              <a:off x="4322465" y="4840849"/>
              <a:ext cx="522419" cy="522419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2" name="Straight Connector 21"/>
            <p:cNvCxnSpPr>
              <a:stCxn id="21" idx="7"/>
            </p:cNvCxnSpPr>
            <p:nvPr/>
          </p:nvCxnSpPr>
          <p:spPr>
            <a:xfrm flipV="1">
              <a:off x="4768378" y="3855925"/>
              <a:ext cx="1144104" cy="1061430"/>
            </a:xfrm>
            <a:prstGeom prst="line">
              <a:avLst/>
            </a:prstGeom>
            <a:ln w="3175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5831096" y="3271551"/>
              <a:ext cx="113685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 smtClean="0">
                  <a:solidFill>
                    <a:schemeClr val="bg2"/>
                  </a:solidFill>
                </a:rPr>
                <a:t>1950s</a:t>
              </a: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3512949" y="3233376"/>
            <a:ext cx="2701586" cy="2091717"/>
            <a:chOff x="4322465" y="3271551"/>
            <a:chExt cx="2701586" cy="2091717"/>
          </a:xfrm>
        </p:grpSpPr>
        <p:sp>
          <p:nvSpPr>
            <p:cNvPr id="32" name="Oval 31"/>
            <p:cNvSpPr/>
            <p:nvPr/>
          </p:nvSpPr>
          <p:spPr>
            <a:xfrm>
              <a:off x="4322465" y="4840849"/>
              <a:ext cx="522419" cy="522419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4" name="Straight Connector 33"/>
            <p:cNvCxnSpPr>
              <a:stCxn id="32" idx="7"/>
            </p:cNvCxnSpPr>
            <p:nvPr/>
          </p:nvCxnSpPr>
          <p:spPr>
            <a:xfrm flipV="1">
              <a:off x="4768378" y="3855925"/>
              <a:ext cx="1144104" cy="1061430"/>
            </a:xfrm>
            <a:prstGeom prst="line">
              <a:avLst/>
            </a:prstGeom>
            <a:ln w="3175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/>
            <p:cNvSpPr txBox="1"/>
            <p:nvPr/>
          </p:nvSpPr>
          <p:spPr>
            <a:xfrm>
              <a:off x="5831096" y="3271551"/>
              <a:ext cx="119295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 smtClean="0">
                  <a:solidFill>
                    <a:schemeClr val="bg2"/>
                  </a:solidFill>
                </a:rPr>
                <a:t>Today</a:t>
              </a:r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6998202" y="3254731"/>
            <a:ext cx="2833033" cy="2091717"/>
            <a:chOff x="4322465" y="3271551"/>
            <a:chExt cx="2833033" cy="2091717"/>
          </a:xfrm>
        </p:grpSpPr>
        <p:sp>
          <p:nvSpPr>
            <p:cNvPr id="43" name="Oval 42"/>
            <p:cNvSpPr/>
            <p:nvPr/>
          </p:nvSpPr>
          <p:spPr>
            <a:xfrm>
              <a:off x="4322465" y="4840849"/>
              <a:ext cx="522419" cy="522419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44" name="Straight Connector 43"/>
            <p:cNvCxnSpPr>
              <a:stCxn id="43" idx="7"/>
            </p:cNvCxnSpPr>
            <p:nvPr/>
          </p:nvCxnSpPr>
          <p:spPr>
            <a:xfrm flipV="1">
              <a:off x="4768378" y="3855925"/>
              <a:ext cx="1144104" cy="1061430"/>
            </a:xfrm>
            <a:prstGeom prst="line">
              <a:avLst/>
            </a:prstGeom>
            <a:ln w="3175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/>
            <p:cNvSpPr txBox="1"/>
            <p:nvPr/>
          </p:nvSpPr>
          <p:spPr>
            <a:xfrm>
              <a:off x="5831096" y="3271551"/>
              <a:ext cx="132440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 smtClean="0">
                  <a:solidFill>
                    <a:schemeClr val="bg2"/>
                  </a:solidFill>
                </a:rPr>
                <a:t>Future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98963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accent4"/>
          </a:solidFill>
        </p:spPr>
        <p:txBody>
          <a:bodyPr>
            <a:normAutofit/>
          </a:bodyPr>
          <a:lstStyle/>
          <a:p>
            <a:r>
              <a:rPr lang="en-US" dirty="0" smtClean="0"/>
              <a:t>Much More Data</a:t>
            </a:r>
            <a:endParaRPr lang="en-US" dirty="0">
              <a:solidFill>
                <a:schemeClr val="accent1"/>
              </a:solidFill>
              <a:latin typeface="+mn-lt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 smtClean="0">
                <a:solidFill>
                  <a:schemeClr val="bg2"/>
                </a:solidFill>
              </a:rPr>
              <a:t>Data Sources</a:t>
            </a:r>
            <a:endParaRPr lang="en-US" b="0" dirty="0">
              <a:solidFill>
                <a:schemeClr val="bg2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>
            <a:no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Wearables</a:t>
            </a:r>
          </a:p>
          <a:p>
            <a:r>
              <a:rPr lang="en-US" dirty="0" err="1" smtClean="0">
                <a:solidFill>
                  <a:schemeClr val="bg1"/>
                </a:solidFill>
              </a:rPr>
              <a:t>IoT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GPS Data (phones)</a:t>
            </a:r>
          </a:p>
          <a:p>
            <a:r>
              <a:rPr lang="en-US" dirty="0">
                <a:solidFill>
                  <a:schemeClr val="bg1"/>
                </a:solidFill>
              </a:rPr>
              <a:t>Thermostat Data (Nest)</a:t>
            </a:r>
          </a:p>
          <a:p>
            <a:r>
              <a:rPr lang="en-US" dirty="0">
                <a:solidFill>
                  <a:schemeClr val="bg1"/>
                </a:solidFill>
              </a:rPr>
              <a:t>Vehicle Data</a:t>
            </a:r>
          </a:p>
          <a:p>
            <a:r>
              <a:rPr lang="en-US" dirty="0">
                <a:solidFill>
                  <a:schemeClr val="bg1"/>
                </a:solidFill>
              </a:rPr>
              <a:t>Medical </a:t>
            </a:r>
            <a:r>
              <a:rPr lang="en-US" dirty="0" smtClean="0">
                <a:solidFill>
                  <a:schemeClr val="bg1"/>
                </a:solidFill>
              </a:rPr>
              <a:t>Data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3d-video capture (Kinect)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Search history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Twitter history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b="0" dirty="0" smtClean="0">
                <a:solidFill>
                  <a:schemeClr val="bg2"/>
                </a:solidFill>
              </a:rPr>
              <a:t>Scope of Data</a:t>
            </a:r>
            <a:endParaRPr lang="en-US" b="0" dirty="0">
              <a:solidFill>
                <a:schemeClr val="bg2"/>
              </a:solidFill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/>
                </a:solidFill>
              </a:rPr>
              <a:t>Collected from birth</a:t>
            </a:r>
          </a:p>
          <a:p>
            <a:r>
              <a:rPr lang="en-US" dirty="0" smtClean="0">
                <a:solidFill>
                  <a:schemeClr val="bg2"/>
                </a:solidFill>
              </a:rPr>
              <a:t>In every aspect of our lives</a:t>
            </a:r>
          </a:p>
          <a:p>
            <a:r>
              <a:rPr lang="en-US" dirty="0" smtClean="0">
                <a:solidFill>
                  <a:schemeClr val="bg2"/>
                </a:solidFill>
              </a:rPr>
              <a:t>About all of our habits, likes, dislikes, moods</a:t>
            </a:r>
          </a:p>
          <a:p>
            <a:r>
              <a:rPr lang="en-US" dirty="0" smtClean="0">
                <a:solidFill>
                  <a:schemeClr val="bg2"/>
                </a:solidFill>
              </a:rPr>
              <a:t>Data we have no use for </a:t>
            </a:r>
            <a:r>
              <a:rPr lang="en-US" dirty="0" smtClean="0">
                <a:solidFill>
                  <a:schemeClr val="accent6"/>
                </a:solidFill>
              </a:rPr>
              <a:t>today, </a:t>
            </a:r>
            <a:r>
              <a:rPr lang="en-US" dirty="0" smtClean="0">
                <a:solidFill>
                  <a:schemeClr val="bg2"/>
                </a:solidFill>
              </a:rPr>
              <a:t>can be useful </a:t>
            </a:r>
            <a:r>
              <a:rPr lang="en-US" dirty="0" smtClean="0">
                <a:solidFill>
                  <a:schemeClr val="accent6"/>
                </a:solidFill>
              </a:rPr>
              <a:t>tomorrow</a:t>
            </a:r>
          </a:p>
          <a:p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3196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accent4"/>
          </a:solidFill>
        </p:spPr>
        <p:txBody>
          <a:bodyPr>
            <a:normAutofit/>
          </a:bodyPr>
          <a:lstStyle/>
          <a:p>
            <a:r>
              <a:rPr lang="en-US" dirty="0" smtClean="0"/>
              <a:t>Moving forward</a:t>
            </a:r>
            <a:endParaRPr lang="en-US" dirty="0">
              <a:solidFill>
                <a:schemeClr val="accent1"/>
              </a:solidFill>
              <a:latin typeface="+mn-lt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3782925" y="1733458"/>
            <a:ext cx="4626152" cy="462615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028930" y="2958853"/>
            <a:ext cx="4270294" cy="2137651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4000" dirty="0" smtClean="0">
                <a:solidFill>
                  <a:schemeClr val="accent1"/>
                </a:solidFill>
              </a:rPr>
              <a:t>What happens when we </a:t>
            </a:r>
            <a:r>
              <a:rPr lang="en-US" sz="4000" dirty="0" smtClean="0">
                <a:solidFill>
                  <a:schemeClr val="accent6"/>
                </a:solidFill>
              </a:rPr>
              <a:t>make sense </a:t>
            </a:r>
            <a:r>
              <a:rPr lang="en-US" sz="4000" dirty="0" smtClean="0">
                <a:solidFill>
                  <a:schemeClr val="accent1"/>
                </a:solidFill>
              </a:rPr>
              <a:t>of our data?</a:t>
            </a:r>
          </a:p>
        </p:txBody>
      </p:sp>
    </p:spTree>
    <p:extLst>
      <p:ext uri="{BB962C8B-B14F-4D97-AF65-F5344CB8AC3E}">
        <p14:creationId xmlns:p14="http://schemas.microsoft.com/office/powerpoint/2010/main" val="1540877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52662"/>
            <a:ext cx="12192000" cy="1371600"/>
          </a:xfrm>
          <a:solidFill>
            <a:schemeClr val="accent4"/>
          </a:solidFill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2"/>
                </a:solidFill>
              </a:rPr>
              <a:t>Anonymous Data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US" dirty="0" smtClean="0">
                <a:solidFill>
                  <a:schemeClr val="bg2"/>
                </a:solidFill>
              </a:rPr>
              <a:t>Anonymous Data can be </a:t>
            </a:r>
            <a:r>
              <a:rPr lang="en-US" dirty="0" smtClean="0">
                <a:solidFill>
                  <a:schemeClr val="accent6"/>
                </a:solidFill>
              </a:rPr>
              <a:t>reverse engineered</a:t>
            </a:r>
            <a:r>
              <a:rPr lang="en-US" dirty="0" smtClean="0">
                <a:solidFill>
                  <a:schemeClr val="bg2"/>
                </a:solidFill>
              </a:rPr>
              <a:t> manually. Sounds like an application for </a:t>
            </a:r>
            <a:r>
              <a:rPr lang="en-US" dirty="0" smtClean="0">
                <a:solidFill>
                  <a:schemeClr val="accent6"/>
                </a:solidFill>
              </a:rPr>
              <a:t>Machine Learning</a:t>
            </a:r>
            <a:r>
              <a:rPr lang="en-US" dirty="0" smtClean="0">
                <a:solidFill>
                  <a:schemeClr val="bg2"/>
                </a:solidFill>
              </a:rPr>
              <a:t>.</a:t>
            </a:r>
          </a:p>
        </p:txBody>
      </p:sp>
      <p:sp>
        <p:nvSpPr>
          <p:cNvPr id="7" name="Content Placeholder 3"/>
          <p:cNvSpPr txBox="1">
            <a:spLocks/>
          </p:cNvSpPr>
          <p:nvPr/>
        </p:nvSpPr>
        <p:spPr>
          <a:xfrm>
            <a:off x="6197600" y="1600201"/>
            <a:ext cx="5384800" cy="45259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bg2"/>
              </a:solidFill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9432" y="2663882"/>
            <a:ext cx="4241136" cy="2398598"/>
          </a:xfrm>
        </p:spPr>
      </p:pic>
    </p:spTree>
    <p:extLst>
      <p:ext uri="{BB962C8B-B14F-4D97-AF65-F5344CB8AC3E}">
        <p14:creationId xmlns:p14="http://schemas.microsoft.com/office/powerpoint/2010/main" val="3165527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accent4"/>
          </a:solidFill>
        </p:spPr>
        <p:txBody>
          <a:bodyPr>
            <a:normAutofit/>
          </a:bodyPr>
          <a:lstStyle/>
          <a:p>
            <a:r>
              <a:rPr lang="en-US" dirty="0" smtClean="0"/>
              <a:t>The Decision</a:t>
            </a:r>
            <a:endParaRPr lang="en-US" dirty="0">
              <a:solidFill>
                <a:schemeClr val="accent1"/>
              </a:solidFill>
              <a:latin typeface="+mn-lt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3782925" y="1733458"/>
            <a:ext cx="4626152" cy="462615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028930" y="2958853"/>
            <a:ext cx="4270294" cy="2137651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4000" dirty="0" smtClean="0">
                <a:solidFill>
                  <a:schemeClr val="accent1"/>
                </a:solidFill>
              </a:rPr>
              <a:t>Does </a:t>
            </a:r>
            <a:r>
              <a:rPr lang="en-US" sz="4000" dirty="0" smtClean="0">
                <a:solidFill>
                  <a:schemeClr val="accent1"/>
                </a:solidFill>
              </a:rPr>
              <a:t>the </a:t>
            </a:r>
            <a:r>
              <a:rPr lang="en-US" sz="4000" dirty="0" smtClean="0">
                <a:solidFill>
                  <a:schemeClr val="accent6"/>
                </a:solidFill>
              </a:rPr>
              <a:t>benefit</a:t>
            </a:r>
            <a:r>
              <a:rPr lang="en-US" sz="4000" dirty="0" smtClean="0">
                <a:solidFill>
                  <a:schemeClr val="accent1"/>
                </a:solidFill>
              </a:rPr>
              <a:t> </a:t>
            </a:r>
            <a:r>
              <a:rPr lang="en-US" sz="4000" dirty="0" smtClean="0">
                <a:solidFill>
                  <a:schemeClr val="accent1"/>
                </a:solidFill>
              </a:rPr>
              <a:t>outweigh our need for </a:t>
            </a:r>
            <a:r>
              <a:rPr lang="en-US" sz="4000" dirty="0" smtClean="0">
                <a:solidFill>
                  <a:schemeClr val="accent6"/>
                </a:solidFill>
              </a:rPr>
              <a:t>privacy</a:t>
            </a:r>
            <a:r>
              <a:rPr lang="en-US" sz="4000" dirty="0" smtClean="0">
                <a:solidFill>
                  <a:schemeClr val="accent1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731538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4-Point Star 11"/>
          <p:cNvSpPr/>
          <p:nvPr/>
        </p:nvSpPr>
        <p:spPr>
          <a:xfrm>
            <a:off x="2557088" y="3464718"/>
            <a:ext cx="109537" cy="109537"/>
          </a:xfrm>
          <a:prstGeom prst="star4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4-Point Star 23"/>
          <p:cNvSpPr/>
          <p:nvPr/>
        </p:nvSpPr>
        <p:spPr>
          <a:xfrm rot="21234692">
            <a:off x="10402141" y="4737105"/>
            <a:ext cx="232207" cy="232207"/>
          </a:xfrm>
          <a:prstGeom prst="star4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4-Point Star 24"/>
          <p:cNvSpPr/>
          <p:nvPr/>
        </p:nvSpPr>
        <p:spPr>
          <a:xfrm rot="527896">
            <a:off x="913708" y="5516085"/>
            <a:ext cx="232207" cy="327287"/>
          </a:xfrm>
          <a:prstGeom prst="star4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4-Point Star 25"/>
          <p:cNvSpPr/>
          <p:nvPr/>
        </p:nvSpPr>
        <p:spPr>
          <a:xfrm rot="18000000">
            <a:off x="5518710" y="3653599"/>
            <a:ext cx="113699" cy="113699"/>
          </a:xfrm>
          <a:prstGeom prst="star4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4-Point Star 26"/>
          <p:cNvSpPr/>
          <p:nvPr/>
        </p:nvSpPr>
        <p:spPr>
          <a:xfrm>
            <a:off x="4078007" y="1460986"/>
            <a:ext cx="109537" cy="109537"/>
          </a:xfrm>
          <a:prstGeom prst="star4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4-Point Star 27"/>
          <p:cNvSpPr/>
          <p:nvPr/>
        </p:nvSpPr>
        <p:spPr>
          <a:xfrm>
            <a:off x="9909997" y="6304413"/>
            <a:ext cx="109537" cy="109537"/>
          </a:xfrm>
          <a:prstGeom prst="star4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4-Point Star 28"/>
          <p:cNvSpPr/>
          <p:nvPr/>
        </p:nvSpPr>
        <p:spPr>
          <a:xfrm>
            <a:off x="8413503" y="1756021"/>
            <a:ext cx="109537" cy="109537"/>
          </a:xfrm>
          <a:prstGeom prst="star4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4-Point Star 29"/>
          <p:cNvSpPr/>
          <p:nvPr/>
        </p:nvSpPr>
        <p:spPr>
          <a:xfrm>
            <a:off x="-77135" y="1753686"/>
            <a:ext cx="299714" cy="299714"/>
          </a:xfrm>
          <a:prstGeom prst="star4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4-Point Star 32"/>
          <p:cNvSpPr/>
          <p:nvPr/>
        </p:nvSpPr>
        <p:spPr>
          <a:xfrm rot="4309351">
            <a:off x="8534699" y="5767688"/>
            <a:ext cx="232207" cy="232207"/>
          </a:xfrm>
          <a:prstGeom prst="star4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4-Point Star 35"/>
          <p:cNvSpPr/>
          <p:nvPr/>
        </p:nvSpPr>
        <p:spPr>
          <a:xfrm rot="18000000">
            <a:off x="11164653" y="3407869"/>
            <a:ext cx="113699" cy="113699"/>
          </a:xfrm>
          <a:prstGeom prst="star4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4-Point Star 40"/>
          <p:cNvSpPr/>
          <p:nvPr/>
        </p:nvSpPr>
        <p:spPr>
          <a:xfrm rot="20354064">
            <a:off x="6483654" y="659495"/>
            <a:ext cx="232207" cy="232207"/>
          </a:xfrm>
          <a:prstGeom prst="star4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itle 1"/>
          <p:cNvSpPr>
            <a:spLocks noGrp="1"/>
          </p:cNvSpPr>
          <p:nvPr>
            <p:ph type="title"/>
          </p:nvPr>
        </p:nvSpPr>
        <p:spPr>
          <a:xfrm>
            <a:off x="14361" y="-10959"/>
            <a:ext cx="12177639" cy="1526522"/>
          </a:xfrm>
          <a:noFill/>
        </p:spPr>
        <p:txBody>
          <a:bodyPr/>
          <a:lstStyle/>
          <a:p>
            <a:r>
              <a:rPr lang="en-US" dirty="0" smtClean="0"/>
              <a:t>Augmented Reality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4920914" y="2344911"/>
            <a:ext cx="2131207" cy="2131207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Machine Learning &amp; AI</a:t>
            </a:r>
            <a:endParaRPr lang="en-US" dirty="0"/>
          </a:p>
        </p:txBody>
      </p:sp>
      <p:sp>
        <p:nvSpPr>
          <p:cNvPr id="17" name="Oval 16"/>
          <p:cNvSpPr/>
          <p:nvPr/>
        </p:nvSpPr>
        <p:spPr>
          <a:xfrm>
            <a:off x="8387037" y="2344911"/>
            <a:ext cx="2131207" cy="213120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Augmented Reality</a:t>
            </a:r>
            <a:endParaRPr lang="en-US" dirty="0"/>
          </a:p>
        </p:txBody>
      </p:sp>
      <p:sp>
        <p:nvSpPr>
          <p:cNvPr id="18" name="Oval 17"/>
          <p:cNvSpPr/>
          <p:nvPr/>
        </p:nvSpPr>
        <p:spPr>
          <a:xfrm>
            <a:off x="1454791" y="2344911"/>
            <a:ext cx="2131207" cy="2131207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Big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7279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tx1"/>
          </a:solidFill>
        </p:spPr>
        <p:txBody>
          <a:bodyPr/>
          <a:lstStyle/>
          <a:p>
            <a:r>
              <a:rPr lang="en-US" dirty="0" smtClean="0"/>
              <a:t>Augmented Reality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4800" dirty="0" smtClean="0"/>
              <a:t>A live </a:t>
            </a:r>
            <a:r>
              <a:rPr lang="en-US" sz="4800" dirty="0"/>
              <a:t>direct or indirect view of a </a:t>
            </a:r>
            <a:r>
              <a:rPr lang="en-US" sz="4800" dirty="0">
                <a:solidFill>
                  <a:schemeClr val="tx2"/>
                </a:solidFill>
              </a:rPr>
              <a:t>physical, real-world environment</a:t>
            </a:r>
            <a:r>
              <a:rPr lang="en-US" sz="4800" dirty="0"/>
              <a:t> whose elements are </a:t>
            </a:r>
            <a:r>
              <a:rPr lang="en-US" sz="4800" i="1" dirty="0"/>
              <a:t>augmented</a:t>
            </a:r>
            <a:r>
              <a:rPr lang="en-US" sz="4800" dirty="0"/>
              <a:t> (or supplemented) by </a:t>
            </a:r>
            <a:r>
              <a:rPr lang="en-US" sz="4800" dirty="0">
                <a:solidFill>
                  <a:schemeClr val="tx2"/>
                </a:solidFill>
              </a:rPr>
              <a:t>computer-generated</a:t>
            </a:r>
            <a:r>
              <a:rPr lang="en-US" sz="4800" dirty="0"/>
              <a:t> sensory input</a:t>
            </a:r>
          </a:p>
        </p:txBody>
      </p:sp>
    </p:spTree>
    <p:extLst>
      <p:ext uri="{BB962C8B-B14F-4D97-AF65-F5344CB8AC3E}">
        <p14:creationId xmlns:p14="http://schemas.microsoft.com/office/powerpoint/2010/main" val="1165100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4-Point Star 11"/>
          <p:cNvSpPr/>
          <p:nvPr/>
        </p:nvSpPr>
        <p:spPr>
          <a:xfrm>
            <a:off x="2557088" y="3464718"/>
            <a:ext cx="109537" cy="109537"/>
          </a:xfrm>
          <a:prstGeom prst="star4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4-Point Star 23"/>
          <p:cNvSpPr/>
          <p:nvPr/>
        </p:nvSpPr>
        <p:spPr>
          <a:xfrm rot="21234692">
            <a:off x="10402141" y="4737105"/>
            <a:ext cx="232207" cy="232207"/>
          </a:xfrm>
          <a:prstGeom prst="star4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4-Point Star 24"/>
          <p:cNvSpPr/>
          <p:nvPr/>
        </p:nvSpPr>
        <p:spPr>
          <a:xfrm rot="527896">
            <a:off x="913708" y="5516085"/>
            <a:ext cx="232207" cy="327287"/>
          </a:xfrm>
          <a:prstGeom prst="star4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4-Point Star 25"/>
          <p:cNvSpPr/>
          <p:nvPr/>
        </p:nvSpPr>
        <p:spPr>
          <a:xfrm rot="18000000">
            <a:off x="5518710" y="3653599"/>
            <a:ext cx="113699" cy="113699"/>
          </a:xfrm>
          <a:prstGeom prst="star4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4-Point Star 26"/>
          <p:cNvSpPr/>
          <p:nvPr/>
        </p:nvSpPr>
        <p:spPr>
          <a:xfrm>
            <a:off x="4078007" y="1460986"/>
            <a:ext cx="109537" cy="109537"/>
          </a:xfrm>
          <a:prstGeom prst="star4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4-Point Star 27"/>
          <p:cNvSpPr/>
          <p:nvPr/>
        </p:nvSpPr>
        <p:spPr>
          <a:xfrm>
            <a:off x="9909997" y="6304413"/>
            <a:ext cx="109537" cy="109537"/>
          </a:xfrm>
          <a:prstGeom prst="star4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4-Point Star 28"/>
          <p:cNvSpPr/>
          <p:nvPr/>
        </p:nvSpPr>
        <p:spPr>
          <a:xfrm>
            <a:off x="8413503" y="1756021"/>
            <a:ext cx="109537" cy="109537"/>
          </a:xfrm>
          <a:prstGeom prst="star4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4-Point Star 29"/>
          <p:cNvSpPr/>
          <p:nvPr/>
        </p:nvSpPr>
        <p:spPr>
          <a:xfrm>
            <a:off x="-77135" y="1753686"/>
            <a:ext cx="299714" cy="299714"/>
          </a:xfrm>
          <a:prstGeom prst="star4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4-Point Star 32"/>
          <p:cNvSpPr/>
          <p:nvPr/>
        </p:nvSpPr>
        <p:spPr>
          <a:xfrm rot="4309351">
            <a:off x="8534699" y="5767688"/>
            <a:ext cx="232207" cy="232207"/>
          </a:xfrm>
          <a:prstGeom prst="star4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4-Point Star 35"/>
          <p:cNvSpPr/>
          <p:nvPr/>
        </p:nvSpPr>
        <p:spPr>
          <a:xfrm rot="18000000">
            <a:off x="11164653" y="3407869"/>
            <a:ext cx="113699" cy="113699"/>
          </a:xfrm>
          <a:prstGeom prst="star4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4-Point Star 40"/>
          <p:cNvSpPr/>
          <p:nvPr/>
        </p:nvSpPr>
        <p:spPr>
          <a:xfrm rot="20354064">
            <a:off x="6483654" y="659495"/>
            <a:ext cx="232207" cy="232207"/>
          </a:xfrm>
          <a:prstGeom prst="star4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itle 1"/>
          <p:cNvSpPr>
            <a:spLocks noGrp="1"/>
          </p:cNvSpPr>
          <p:nvPr>
            <p:ph type="title"/>
          </p:nvPr>
        </p:nvSpPr>
        <p:spPr>
          <a:xfrm>
            <a:off x="14361" y="-10959"/>
            <a:ext cx="12177639" cy="1526522"/>
          </a:xfrm>
          <a:noFill/>
        </p:spPr>
        <p:txBody>
          <a:bodyPr/>
          <a:lstStyle/>
          <a:p>
            <a:r>
              <a:rPr lang="en-US" dirty="0" smtClean="0"/>
              <a:t>AI Technologies</a:t>
            </a:r>
            <a:endParaRPr lang="en-US" dirty="0">
              <a:solidFill>
                <a:schemeClr val="accent5"/>
              </a:solidFill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>
            <a:off x="0" y="5102059"/>
            <a:ext cx="12192000" cy="0"/>
          </a:xfrm>
          <a:prstGeom prst="line">
            <a:avLst/>
          </a:prstGeom>
          <a:ln w="149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/>
          <p:cNvGrpSpPr/>
          <p:nvPr/>
        </p:nvGrpSpPr>
        <p:grpSpPr>
          <a:xfrm>
            <a:off x="4892159" y="3271551"/>
            <a:ext cx="2488386" cy="2091717"/>
            <a:chOff x="4322465" y="3271551"/>
            <a:chExt cx="2488386" cy="2091717"/>
          </a:xfrm>
        </p:grpSpPr>
        <p:sp>
          <p:nvSpPr>
            <p:cNvPr id="21" name="Oval 20"/>
            <p:cNvSpPr/>
            <p:nvPr/>
          </p:nvSpPr>
          <p:spPr>
            <a:xfrm>
              <a:off x="4322465" y="4840849"/>
              <a:ext cx="522419" cy="5224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2" name="Straight Connector 21"/>
            <p:cNvCxnSpPr>
              <a:stCxn id="21" idx="7"/>
            </p:cNvCxnSpPr>
            <p:nvPr/>
          </p:nvCxnSpPr>
          <p:spPr>
            <a:xfrm flipV="1">
              <a:off x="4768378" y="3855925"/>
              <a:ext cx="1144104" cy="1061430"/>
            </a:xfrm>
            <a:prstGeom prst="line">
              <a:avLst/>
            </a:prstGeom>
            <a:ln w="3175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5831096" y="3271551"/>
              <a:ext cx="97975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 smtClean="0">
                  <a:solidFill>
                    <a:schemeClr val="bg2"/>
                  </a:solidFill>
                </a:rPr>
                <a:t>1958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87663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tx1"/>
          </a:solidFill>
        </p:spPr>
        <p:txBody>
          <a:bodyPr/>
          <a:lstStyle/>
          <a:p>
            <a:r>
              <a:rPr lang="en-US" dirty="0" smtClean="0"/>
              <a:t>Heads 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4800" dirty="0">
                <a:solidFill>
                  <a:schemeClr val="tx2"/>
                </a:solidFill>
              </a:rPr>
              <a:t>1958</a:t>
            </a:r>
            <a:r>
              <a:rPr lang="en-US" sz="4800" dirty="0"/>
              <a:t> the world's first Head Up Display in operational service</a:t>
            </a:r>
          </a:p>
        </p:txBody>
      </p:sp>
      <p:pic>
        <p:nvPicPr>
          <p:cNvPr id="22530" name="Picture 2" descr="http://cdn.pocket-lint.com/r/s/970x/images/dynamic/22b3ac602551077de434a17b9d0510721bba2b21.png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7600" y="2136715"/>
            <a:ext cx="5384800" cy="345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8588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81500" y="0"/>
            <a:ext cx="9143999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27841" y="0"/>
            <a:ext cx="7864159" cy="6858000"/>
          </a:xfrm>
          <a:solidFill>
            <a:schemeClr val="accent1"/>
          </a:solidFill>
        </p:spPr>
        <p:txBody>
          <a:bodyPr lIns="182880" rIns="182880"/>
          <a:lstStyle/>
          <a:p>
            <a:r>
              <a:rPr lang="en-US" dirty="0"/>
              <a:t>a journey into a wondrous land whose boundaries are that of the </a:t>
            </a:r>
            <a:r>
              <a:rPr lang="en-US" dirty="0">
                <a:solidFill>
                  <a:schemeClr val="tx1"/>
                </a:solidFill>
              </a:rPr>
              <a:t>imagination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924015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4-Point Star 11"/>
          <p:cNvSpPr/>
          <p:nvPr/>
        </p:nvSpPr>
        <p:spPr>
          <a:xfrm>
            <a:off x="2557088" y="3464718"/>
            <a:ext cx="109537" cy="109537"/>
          </a:xfrm>
          <a:prstGeom prst="star4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4-Point Star 23"/>
          <p:cNvSpPr/>
          <p:nvPr/>
        </p:nvSpPr>
        <p:spPr>
          <a:xfrm rot="21234692">
            <a:off x="10402141" y="4737105"/>
            <a:ext cx="232207" cy="232207"/>
          </a:xfrm>
          <a:prstGeom prst="star4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4-Point Star 24"/>
          <p:cNvSpPr/>
          <p:nvPr/>
        </p:nvSpPr>
        <p:spPr>
          <a:xfrm rot="527896">
            <a:off x="913708" y="5516085"/>
            <a:ext cx="232207" cy="327287"/>
          </a:xfrm>
          <a:prstGeom prst="star4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4-Point Star 25"/>
          <p:cNvSpPr/>
          <p:nvPr/>
        </p:nvSpPr>
        <p:spPr>
          <a:xfrm rot="18000000">
            <a:off x="5518710" y="3653599"/>
            <a:ext cx="113699" cy="113699"/>
          </a:xfrm>
          <a:prstGeom prst="star4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4-Point Star 26"/>
          <p:cNvSpPr/>
          <p:nvPr/>
        </p:nvSpPr>
        <p:spPr>
          <a:xfrm>
            <a:off x="4078007" y="1460986"/>
            <a:ext cx="109537" cy="109537"/>
          </a:xfrm>
          <a:prstGeom prst="star4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4-Point Star 27"/>
          <p:cNvSpPr/>
          <p:nvPr/>
        </p:nvSpPr>
        <p:spPr>
          <a:xfrm>
            <a:off x="9909997" y="6304413"/>
            <a:ext cx="109537" cy="109537"/>
          </a:xfrm>
          <a:prstGeom prst="star4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4-Point Star 28"/>
          <p:cNvSpPr/>
          <p:nvPr/>
        </p:nvSpPr>
        <p:spPr>
          <a:xfrm>
            <a:off x="8413503" y="1756021"/>
            <a:ext cx="109537" cy="109537"/>
          </a:xfrm>
          <a:prstGeom prst="star4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4-Point Star 29"/>
          <p:cNvSpPr/>
          <p:nvPr/>
        </p:nvSpPr>
        <p:spPr>
          <a:xfrm>
            <a:off x="-77135" y="1753686"/>
            <a:ext cx="299714" cy="299714"/>
          </a:xfrm>
          <a:prstGeom prst="star4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4-Point Star 32"/>
          <p:cNvSpPr/>
          <p:nvPr/>
        </p:nvSpPr>
        <p:spPr>
          <a:xfrm rot="4309351">
            <a:off x="8534699" y="5767688"/>
            <a:ext cx="232207" cy="232207"/>
          </a:xfrm>
          <a:prstGeom prst="star4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4-Point Star 35"/>
          <p:cNvSpPr/>
          <p:nvPr/>
        </p:nvSpPr>
        <p:spPr>
          <a:xfrm rot="18000000">
            <a:off x="11164653" y="3407869"/>
            <a:ext cx="113699" cy="113699"/>
          </a:xfrm>
          <a:prstGeom prst="star4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4-Point Star 40"/>
          <p:cNvSpPr/>
          <p:nvPr/>
        </p:nvSpPr>
        <p:spPr>
          <a:xfrm rot="20354064">
            <a:off x="6483654" y="659495"/>
            <a:ext cx="232207" cy="232207"/>
          </a:xfrm>
          <a:prstGeom prst="star4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itle 1"/>
          <p:cNvSpPr>
            <a:spLocks noGrp="1"/>
          </p:cNvSpPr>
          <p:nvPr>
            <p:ph type="title"/>
          </p:nvPr>
        </p:nvSpPr>
        <p:spPr>
          <a:xfrm>
            <a:off x="14361" y="-10959"/>
            <a:ext cx="12177639" cy="1526522"/>
          </a:xfrm>
          <a:noFill/>
        </p:spPr>
        <p:txBody>
          <a:bodyPr/>
          <a:lstStyle/>
          <a:p>
            <a:r>
              <a:rPr lang="en-US" dirty="0" smtClean="0"/>
              <a:t>AI Technologies</a:t>
            </a:r>
            <a:endParaRPr lang="en-US" dirty="0">
              <a:solidFill>
                <a:schemeClr val="accent5"/>
              </a:solidFill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>
            <a:off x="0" y="5102059"/>
            <a:ext cx="12192000" cy="0"/>
          </a:xfrm>
          <a:prstGeom prst="line">
            <a:avLst/>
          </a:prstGeom>
          <a:ln w="149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/>
          <p:cNvGrpSpPr/>
          <p:nvPr/>
        </p:nvGrpSpPr>
        <p:grpSpPr>
          <a:xfrm>
            <a:off x="1169580" y="3271551"/>
            <a:ext cx="2488386" cy="2091717"/>
            <a:chOff x="4322465" y="3271551"/>
            <a:chExt cx="2488386" cy="2091717"/>
          </a:xfrm>
        </p:grpSpPr>
        <p:sp>
          <p:nvSpPr>
            <p:cNvPr id="21" name="Oval 20"/>
            <p:cNvSpPr/>
            <p:nvPr/>
          </p:nvSpPr>
          <p:spPr>
            <a:xfrm>
              <a:off x="4322465" y="4840849"/>
              <a:ext cx="522419" cy="5224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2" name="Straight Connector 21"/>
            <p:cNvCxnSpPr>
              <a:stCxn id="21" idx="7"/>
            </p:cNvCxnSpPr>
            <p:nvPr/>
          </p:nvCxnSpPr>
          <p:spPr>
            <a:xfrm flipV="1">
              <a:off x="4768378" y="3855925"/>
              <a:ext cx="1144104" cy="1061430"/>
            </a:xfrm>
            <a:prstGeom prst="line">
              <a:avLst/>
            </a:prstGeom>
            <a:ln w="3175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5831096" y="3271551"/>
              <a:ext cx="97975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 smtClean="0">
                  <a:solidFill>
                    <a:schemeClr val="bg2"/>
                  </a:solidFill>
                </a:rPr>
                <a:t>1958</a:t>
              </a: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4468122" y="3271551"/>
            <a:ext cx="3358817" cy="2091717"/>
            <a:chOff x="4322465" y="3271551"/>
            <a:chExt cx="3358817" cy="2091717"/>
          </a:xfrm>
        </p:grpSpPr>
        <p:sp>
          <p:nvSpPr>
            <p:cNvPr id="32" name="Oval 31"/>
            <p:cNvSpPr/>
            <p:nvPr/>
          </p:nvSpPr>
          <p:spPr>
            <a:xfrm>
              <a:off x="4322465" y="4840849"/>
              <a:ext cx="522419" cy="5224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4" name="Straight Connector 33"/>
            <p:cNvCxnSpPr>
              <a:stCxn id="32" idx="7"/>
            </p:cNvCxnSpPr>
            <p:nvPr/>
          </p:nvCxnSpPr>
          <p:spPr>
            <a:xfrm flipV="1">
              <a:off x="4768378" y="3855925"/>
              <a:ext cx="1144104" cy="1061430"/>
            </a:xfrm>
            <a:prstGeom prst="line">
              <a:avLst/>
            </a:prstGeom>
            <a:ln w="3175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/>
            <p:cNvSpPr txBox="1"/>
            <p:nvPr/>
          </p:nvSpPr>
          <p:spPr>
            <a:xfrm>
              <a:off x="5831096" y="3271551"/>
              <a:ext cx="185018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 smtClean="0">
                  <a:solidFill>
                    <a:schemeClr val="bg2"/>
                  </a:solidFill>
                </a:rPr>
                <a:t>Yesterday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1794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tx1"/>
          </a:solidFill>
        </p:spPr>
        <p:txBody>
          <a:bodyPr/>
          <a:lstStyle/>
          <a:p>
            <a:r>
              <a:rPr lang="en-US" dirty="0" smtClean="0"/>
              <a:t>HUD Powered AR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 anchor="t">
            <a:normAutofit fontScale="92500" lnSpcReduction="10000"/>
          </a:bodyPr>
          <a:lstStyle/>
          <a:p>
            <a:r>
              <a:rPr lang="en-US" sz="4800" dirty="0" smtClean="0"/>
              <a:t>Google Glass</a:t>
            </a:r>
          </a:p>
          <a:p>
            <a:r>
              <a:rPr lang="en-US" sz="4800" dirty="0" smtClean="0"/>
              <a:t>Success or Failure?</a:t>
            </a:r>
          </a:p>
          <a:p>
            <a:r>
              <a:rPr lang="en-US" sz="4800" dirty="0" smtClean="0"/>
              <a:t>Human conditions</a:t>
            </a:r>
          </a:p>
          <a:p>
            <a:pPr lvl="1"/>
            <a:r>
              <a:rPr lang="en-US" sz="4400" dirty="0" smtClean="0"/>
              <a:t> Privacy</a:t>
            </a:r>
          </a:p>
          <a:p>
            <a:pPr lvl="1"/>
            <a:r>
              <a:rPr lang="en-US" sz="4400" dirty="0" smtClean="0"/>
              <a:t> Data collection</a:t>
            </a:r>
          </a:p>
          <a:p>
            <a:pPr lvl="1"/>
            <a:r>
              <a:rPr lang="en-US" sz="4400" dirty="0" smtClean="0"/>
              <a:t> Socially </a:t>
            </a:r>
            <a:r>
              <a:rPr lang="en-US" sz="4400" dirty="0" err="1" smtClean="0"/>
              <a:t>Akward</a:t>
            </a:r>
            <a:endParaRPr lang="en-US" sz="4400" dirty="0" smtClean="0"/>
          </a:p>
        </p:txBody>
      </p:sp>
      <p:pic>
        <p:nvPicPr>
          <p:cNvPr id="30724" name="Picture 4" descr="http://extras.mnginteractive.com/live/media/site569/2013/1120/20131120__131124-sunglass%20lede.jpg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7600" y="2289163"/>
            <a:ext cx="5384800" cy="3148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6852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tx1"/>
          </a:solidFill>
        </p:spPr>
        <p:txBody>
          <a:bodyPr/>
          <a:lstStyle/>
          <a:p>
            <a:r>
              <a:rPr lang="en-US" dirty="0" smtClean="0"/>
              <a:t>Mobile Powered AR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 anchor="t">
            <a:normAutofit/>
          </a:bodyPr>
          <a:lstStyle/>
          <a:p>
            <a:r>
              <a:rPr lang="en-US" sz="4800" dirty="0" smtClean="0">
                <a:solidFill>
                  <a:schemeClr val="tx2"/>
                </a:solidFill>
              </a:rPr>
              <a:t>Camera</a:t>
            </a:r>
            <a:r>
              <a:rPr lang="en-US" sz="4800" dirty="0" smtClean="0"/>
              <a:t> provides a live image</a:t>
            </a:r>
          </a:p>
          <a:p>
            <a:r>
              <a:rPr lang="en-US" sz="4800" dirty="0" smtClean="0">
                <a:solidFill>
                  <a:schemeClr val="tx2"/>
                </a:solidFill>
              </a:rPr>
              <a:t>Sensors </a:t>
            </a:r>
            <a:r>
              <a:rPr lang="en-US" sz="4800" dirty="0" smtClean="0"/>
              <a:t>and </a:t>
            </a:r>
            <a:r>
              <a:rPr lang="en-US" sz="4800" dirty="0" smtClean="0">
                <a:solidFill>
                  <a:schemeClr val="tx2"/>
                </a:solidFill>
              </a:rPr>
              <a:t>data</a:t>
            </a:r>
            <a:r>
              <a:rPr lang="en-US" sz="4800" dirty="0" smtClean="0"/>
              <a:t> are used to overlay information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3525" y="2386806"/>
            <a:ext cx="4552950" cy="2952750"/>
          </a:xfrm>
        </p:spPr>
      </p:pic>
    </p:spTree>
    <p:extLst>
      <p:ext uri="{BB962C8B-B14F-4D97-AF65-F5344CB8AC3E}">
        <p14:creationId xmlns:p14="http://schemas.microsoft.com/office/powerpoint/2010/main" val="199833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tx1"/>
          </a:solidFill>
        </p:spPr>
        <p:txBody>
          <a:bodyPr/>
          <a:lstStyle/>
          <a:p>
            <a:r>
              <a:rPr lang="en-US" dirty="0" smtClean="0"/>
              <a:t>Mobile Powered AR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 anchor="t">
            <a:normAutofit/>
          </a:bodyPr>
          <a:lstStyle/>
          <a:p>
            <a:pPr marL="0" indent="0" algn="ctr">
              <a:buNone/>
            </a:pPr>
            <a:r>
              <a:rPr lang="en-US" sz="4800" dirty="0" smtClean="0"/>
              <a:t>This would be complete </a:t>
            </a:r>
            <a:r>
              <a:rPr lang="en-US" sz="4800" dirty="0" smtClean="0">
                <a:solidFill>
                  <a:schemeClr val="tx2"/>
                </a:solidFill>
              </a:rPr>
              <a:t>science fiction</a:t>
            </a:r>
            <a:r>
              <a:rPr lang="en-US" sz="4800" dirty="0" smtClean="0"/>
              <a:t> just a short time ago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3525" y="2386806"/>
            <a:ext cx="4552950" cy="2952750"/>
          </a:xfrm>
        </p:spPr>
      </p:pic>
    </p:spTree>
    <p:extLst>
      <p:ext uri="{BB962C8B-B14F-4D97-AF65-F5344CB8AC3E}">
        <p14:creationId xmlns:p14="http://schemas.microsoft.com/office/powerpoint/2010/main" val="858052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4-Point Star 11"/>
          <p:cNvSpPr/>
          <p:nvPr/>
        </p:nvSpPr>
        <p:spPr>
          <a:xfrm>
            <a:off x="2557088" y="3464718"/>
            <a:ext cx="109537" cy="109537"/>
          </a:xfrm>
          <a:prstGeom prst="star4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4-Point Star 23"/>
          <p:cNvSpPr/>
          <p:nvPr/>
        </p:nvSpPr>
        <p:spPr>
          <a:xfrm rot="21234692">
            <a:off x="10402141" y="4737105"/>
            <a:ext cx="232207" cy="232207"/>
          </a:xfrm>
          <a:prstGeom prst="star4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4-Point Star 24"/>
          <p:cNvSpPr/>
          <p:nvPr/>
        </p:nvSpPr>
        <p:spPr>
          <a:xfrm rot="527896">
            <a:off x="913708" y="5516085"/>
            <a:ext cx="232207" cy="327287"/>
          </a:xfrm>
          <a:prstGeom prst="star4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4-Point Star 26"/>
          <p:cNvSpPr/>
          <p:nvPr/>
        </p:nvSpPr>
        <p:spPr>
          <a:xfrm>
            <a:off x="4078007" y="1460986"/>
            <a:ext cx="109537" cy="109537"/>
          </a:xfrm>
          <a:prstGeom prst="star4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4-Point Star 27"/>
          <p:cNvSpPr/>
          <p:nvPr/>
        </p:nvSpPr>
        <p:spPr>
          <a:xfrm>
            <a:off x="9909997" y="6304413"/>
            <a:ext cx="109537" cy="109537"/>
          </a:xfrm>
          <a:prstGeom prst="star4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4-Point Star 28"/>
          <p:cNvSpPr/>
          <p:nvPr/>
        </p:nvSpPr>
        <p:spPr>
          <a:xfrm>
            <a:off x="8413503" y="1756021"/>
            <a:ext cx="109537" cy="109537"/>
          </a:xfrm>
          <a:prstGeom prst="star4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4-Point Star 29"/>
          <p:cNvSpPr/>
          <p:nvPr/>
        </p:nvSpPr>
        <p:spPr>
          <a:xfrm>
            <a:off x="-77135" y="1753686"/>
            <a:ext cx="299714" cy="299714"/>
          </a:xfrm>
          <a:prstGeom prst="star4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4-Point Star 32"/>
          <p:cNvSpPr/>
          <p:nvPr/>
        </p:nvSpPr>
        <p:spPr>
          <a:xfrm rot="4309351">
            <a:off x="8534699" y="5767688"/>
            <a:ext cx="232207" cy="232207"/>
          </a:xfrm>
          <a:prstGeom prst="star4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4-Point Star 35"/>
          <p:cNvSpPr/>
          <p:nvPr/>
        </p:nvSpPr>
        <p:spPr>
          <a:xfrm rot="18000000">
            <a:off x="11164653" y="3407869"/>
            <a:ext cx="113699" cy="113699"/>
          </a:xfrm>
          <a:prstGeom prst="star4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4-Point Star 40"/>
          <p:cNvSpPr/>
          <p:nvPr/>
        </p:nvSpPr>
        <p:spPr>
          <a:xfrm rot="20354064">
            <a:off x="6483654" y="659495"/>
            <a:ext cx="232207" cy="232207"/>
          </a:xfrm>
          <a:prstGeom prst="star4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itle 1"/>
          <p:cNvSpPr>
            <a:spLocks noGrp="1"/>
          </p:cNvSpPr>
          <p:nvPr>
            <p:ph type="title"/>
          </p:nvPr>
        </p:nvSpPr>
        <p:spPr>
          <a:xfrm>
            <a:off x="14361" y="-10959"/>
            <a:ext cx="12177639" cy="1526522"/>
          </a:xfrm>
          <a:noFill/>
        </p:spPr>
        <p:txBody>
          <a:bodyPr/>
          <a:lstStyle/>
          <a:p>
            <a:r>
              <a:rPr lang="en-US" dirty="0" smtClean="0"/>
              <a:t>AR Amplified</a:t>
            </a:r>
            <a:endParaRPr lang="en-US" dirty="0">
              <a:solidFill>
                <a:schemeClr val="accent4"/>
              </a:solidFill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3220386" y="2745719"/>
            <a:ext cx="5576946" cy="2163654"/>
            <a:chOff x="4187544" y="2400321"/>
            <a:chExt cx="5576946" cy="2163654"/>
          </a:xfrm>
        </p:grpSpPr>
        <p:sp>
          <p:nvSpPr>
            <p:cNvPr id="19" name="Oval 18"/>
            <p:cNvSpPr/>
            <p:nvPr/>
          </p:nvSpPr>
          <p:spPr>
            <a:xfrm>
              <a:off x="5854868" y="2400321"/>
              <a:ext cx="2131207" cy="2131207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/>
                <a:t>Machine Learning &amp; AI</a:t>
              </a:r>
              <a:endParaRPr lang="en-US" dirty="0"/>
            </a:p>
          </p:txBody>
        </p:sp>
        <p:sp>
          <p:nvSpPr>
            <p:cNvPr id="23" name="Oval 22"/>
            <p:cNvSpPr/>
            <p:nvPr/>
          </p:nvSpPr>
          <p:spPr>
            <a:xfrm>
              <a:off x="7633283" y="2432768"/>
              <a:ext cx="2131207" cy="213120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/>
                <a:t>Augmented Reality</a:t>
              </a:r>
              <a:endParaRPr lang="en-US" sz="2400" dirty="0"/>
            </a:p>
          </p:txBody>
        </p:sp>
        <p:sp>
          <p:nvSpPr>
            <p:cNvPr id="18" name="Oval 17"/>
            <p:cNvSpPr/>
            <p:nvPr/>
          </p:nvSpPr>
          <p:spPr>
            <a:xfrm>
              <a:off x="4187544" y="2400321"/>
              <a:ext cx="2131207" cy="213120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/>
                <a:t>Big Data</a:t>
              </a:r>
              <a:endParaRPr lang="en-US" dirty="0"/>
            </a:p>
          </p:txBody>
        </p:sp>
        <p:sp>
          <p:nvSpPr>
            <p:cNvPr id="5" name="Oval 4"/>
            <p:cNvSpPr/>
            <p:nvPr/>
          </p:nvSpPr>
          <p:spPr>
            <a:xfrm>
              <a:off x="5854868" y="2411249"/>
              <a:ext cx="2131207" cy="2131207"/>
            </a:xfrm>
            <a:prstGeom prst="ellipse">
              <a:avLst/>
            </a:prstGeom>
            <a:solidFill>
              <a:schemeClr val="accent4">
                <a:alpha val="74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/>
                <a:t>Machine Learning &amp; AI</a:t>
              </a:r>
              <a:endParaRPr lang="en-US" dirty="0"/>
            </a:p>
          </p:txBody>
        </p:sp>
      </p:grpSp>
      <p:cxnSp>
        <p:nvCxnSpPr>
          <p:cNvPr id="20" name="Straight Connector 19"/>
          <p:cNvCxnSpPr/>
          <p:nvPr/>
        </p:nvCxnSpPr>
        <p:spPr>
          <a:xfrm>
            <a:off x="0" y="6126570"/>
            <a:ext cx="12192000" cy="0"/>
          </a:xfrm>
          <a:prstGeom prst="line">
            <a:avLst/>
          </a:prstGeom>
          <a:ln w="1492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/>
          <p:cNvSpPr/>
          <p:nvPr/>
        </p:nvSpPr>
        <p:spPr>
          <a:xfrm>
            <a:off x="5858792" y="5845773"/>
            <a:ext cx="522858" cy="52285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5523743" y="5147736"/>
            <a:ext cx="11929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2"/>
                </a:solidFill>
              </a:rPr>
              <a:t>Today</a:t>
            </a:r>
          </a:p>
        </p:txBody>
      </p:sp>
      <p:cxnSp>
        <p:nvCxnSpPr>
          <p:cNvPr id="39" name="Straight Connector 38"/>
          <p:cNvCxnSpPr/>
          <p:nvPr/>
        </p:nvCxnSpPr>
        <p:spPr>
          <a:xfrm>
            <a:off x="0" y="6061141"/>
            <a:ext cx="12192000" cy="0"/>
          </a:xfrm>
          <a:prstGeom prst="line">
            <a:avLst/>
          </a:prstGeom>
          <a:ln w="1492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/>
          <p:cNvSpPr/>
          <p:nvPr/>
        </p:nvSpPr>
        <p:spPr>
          <a:xfrm>
            <a:off x="5682644" y="5846211"/>
            <a:ext cx="522419" cy="52241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4" name="Straight Connector 33"/>
          <p:cNvCxnSpPr/>
          <p:nvPr/>
        </p:nvCxnSpPr>
        <p:spPr>
          <a:xfrm>
            <a:off x="0" y="6009574"/>
            <a:ext cx="12192000" cy="0"/>
          </a:xfrm>
          <a:prstGeom prst="line">
            <a:avLst/>
          </a:prstGeom>
          <a:ln w="149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/>
          <p:cNvSpPr/>
          <p:nvPr/>
        </p:nvSpPr>
        <p:spPr>
          <a:xfrm>
            <a:off x="5506057" y="5836762"/>
            <a:ext cx="522419" cy="5224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8280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tx1"/>
          </a:solidFill>
        </p:spPr>
        <p:txBody>
          <a:bodyPr/>
          <a:lstStyle/>
          <a:p>
            <a:r>
              <a:rPr lang="en-US" dirty="0" smtClean="0"/>
              <a:t>Enhanced Mobile Powered AR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4000" dirty="0" smtClean="0"/>
              <a:t>Translate signage in real time.</a:t>
            </a:r>
            <a:endParaRPr lang="en-US" sz="4000" dirty="0"/>
          </a:p>
          <a:p>
            <a:endParaRPr lang="en-US" sz="4000" dirty="0" smtClean="0"/>
          </a:p>
        </p:txBody>
      </p:sp>
      <p:pic>
        <p:nvPicPr>
          <p:cNvPr id="27652" name="Picture 4" descr="http://s1.ibtimes.com/sites/www.ibtimes.com/files/2015/05/12/googletranslate.jpg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7600" y="2346035"/>
            <a:ext cx="5384800" cy="3034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0224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4-Point Star 11"/>
          <p:cNvSpPr/>
          <p:nvPr/>
        </p:nvSpPr>
        <p:spPr>
          <a:xfrm>
            <a:off x="2557088" y="3464718"/>
            <a:ext cx="109537" cy="109537"/>
          </a:xfrm>
          <a:prstGeom prst="star4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4-Point Star 23"/>
          <p:cNvSpPr/>
          <p:nvPr/>
        </p:nvSpPr>
        <p:spPr>
          <a:xfrm rot="21234692">
            <a:off x="10402141" y="4737105"/>
            <a:ext cx="232207" cy="232207"/>
          </a:xfrm>
          <a:prstGeom prst="star4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4-Point Star 24"/>
          <p:cNvSpPr/>
          <p:nvPr/>
        </p:nvSpPr>
        <p:spPr>
          <a:xfrm rot="527896">
            <a:off x="913708" y="5516085"/>
            <a:ext cx="232207" cy="327287"/>
          </a:xfrm>
          <a:prstGeom prst="star4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4-Point Star 25"/>
          <p:cNvSpPr/>
          <p:nvPr/>
        </p:nvSpPr>
        <p:spPr>
          <a:xfrm rot="18000000">
            <a:off x="5518710" y="3653599"/>
            <a:ext cx="113699" cy="113699"/>
          </a:xfrm>
          <a:prstGeom prst="star4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4-Point Star 26"/>
          <p:cNvSpPr/>
          <p:nvPr/>
        </p:nvSpPr>
        <p:spPr>
          <a:xfrm>
            <a:off x="4078007" y="1460986"/>
            <a:ext cx="109537" cy="109537"/>
          </a:xfrm>
          <a:prstGeom prst="star4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4-Point Star 27"/>
          <p:cNvSpPr/>
          <p:nvPr/>
        </p:nvSpPr>
        <p:spPr>
          <a:xfrm>
            <a:off x="9909997" y="6304413"/>
            <a:ext cx="109537" cy="109537"/>
          </a:xfrm>
          <a:prstGeom prst="star4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4-Point Star 28"/>
          <p:cNvSpPr/>
          <p:nvPr/>
        </p:nvSpPr>
        <p:spPr>
          <a:xfrm>
            <a:off x="8413503" y="1756021"/>
            <a:ext cx="109537" cy="109537"/>
          </a:xfrm>
          <a:prstGeom prst="star4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4-Point Star 29"/>
          <p:cNvSpPr/>
          <p:nvPr/>
        </p:nvSpPr>
        <p:spPr>
          <a:xfrm>
            <a:off x="-77135" y="1753686"/>
            <a:ext cx="299714" cy="299714"/>
          </a:xfrm>
          <a:prstGeom prst="star4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4-Point Star 32"/>
          <p:cNvSpPr/>
          <p:nvPr/>
        </p:nvSpPr>
        <p:spPr>
          <a:xfrm rot="4309351">
            <a:off x="8534699" y="5767688"/>
            <a:ext cx="232207" cy="232207"/>
          </a:xfrm>
          <a:prstGeom prst="star4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4-Point Star 35"/>
          <p:cNvSpPr/>
          <p:nvPr/>
        </p:nvSpPr>
        <p:spPr>
          <a:xfrm rot="18000000">
            <a:off x="11164653" y="3407869"/>
            <a:ext cx="113699" cy="113699"/>
          </a:xfrm>
          <a:prstGeom prst="star4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4-Point Star 40"/>
          <p:cNvSpPr/>
          <p:nvPr/>
        </p:nvSpPr>
        <p:spPr>
          <a:xfrm rot="20354064">
            <a:off x="6483654" y="659495"/>
            <a:ext cx="232207" cy="232207"/>
          </a:xfrm>
          <a:prstGeom prst="star4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itle 1"/>
          <p:cNvSpPr>
            <a:spLocks noGrp="1"/>
          </p:cNvSpPr>
          <p:nvPr>
            <p:ph type="title"/>
          </p:nvPr>
        </p:nvSpPr>
        <p:spPr>
          <a:xfrm>
            <a:off x="14361" y="-10959"/>
            <a:ext cx="12177639" cy="1526522"/>
          </a:xfrm>
          <a:noFill/>
        </p:spPr>
        <p:txBody>
          <a:bodyPr/>
          <a:lstStyle/>
          <a:p>
            <a:r>
              <a:rPr lang="en-US" dirty="0" smtClean="0"/>
              <a:t>AI Technologies</a:t>
            </a:r>
            <a:endParaRPr lang="en-US" dirty="0">
              <a:solidFill>
                <a:schemeClr val="accent5"/>
              </a:solidFill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>
            <a:off x="0" y="5102059"/>
            <a:ext cx="12192000" cy="0"/>
          </a:xfrm>
          <a:prstGeom prst="line">
            <a:avLst/>
          </a:prstGeom>
          <a:ln w="149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/>
          <p:cNvGrpSpPr/>
          <p:nvPr/>
        </p:nvGrpSpPr>
        <p:grpSpPr>
          <a:xfrm>
            <a:off x="1169580" y="3271551"/>
            <a:ext cx="2488386" cy="2091717"/>
            <a:chOff x="4322465" y="3271551"/>
            <a:chExt cx="2488386" cy="2091717"/>
          </a:xfrm>
        </p:grpSpPr>
        <p:sp>
          <p:nvSpPr>
            <p:cNvPr id="21" name="Oval 20"/>
            <p:cNvSpPr/>
            <p:nvPr/>
          </p:nvSpPr>
          <p:spPr>
            <a:xfrm>
              <a:off x="4322465" y="4840849"/>
              <a:ext cx="522419" cy="5224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2" name="Straight Connector 21"/>
            <p:cNvCxnSpPr>
              <a:stCxn id="21" idx="7"/>
            </p:cNvCxnSpPr>
            <p:nvPr/>
          </p:nvCxnSpPr>
          <p:spPr>
            <a:xfrm flipV="1">
              <a:off x="4768378" y="3855925"/>
              <a:ext cx="1144104" cy="1061430"/>
            </a:xfrm>
            <a:prstGeom prst="line">
              <a:avLst/>
            </a:prstGeom>
            <a:ln w="3175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5831096" y="3271551"/>
              <a:ext cx="97975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 smtClean="0">
                  <a:solidFill>
                    <a:schemeClr val="bg2"/>
                  </a:solidFill>
                </a:rPr>
                <a:t>1958</a:t>
              </a: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4468122" y="3271551"/>
            <a:ext cx="2701586" cy="2091717"/>
            <a:chOff x="4322465" y="3271551"/>
            <a:chExt cx="2701586" cy="2091717"/>
          </a:xfrm>
        </p:grpSpPr>
        <p:sp>
          <p:nvSpPr>
            <p:cNvPr id="32" name="Oval 31"/>
            <p:cNvSpPr/>
            <p:nvPr/>
          </p:nvSpPr>
          <p:spPr>
            <a:xfrm>
              <a:off x="4322465" y="4840849"/>
              <a:ext cx="522419" cy="5224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4" name="Straight Connector 33"/>
            <p:cNvCxnSpPr>
              <a:stCxn id="32" idx="7"/>
            </p:cNvCxnSpPr>
            <p:nvPr/>
          </p:nvCxnSpPr>
          <p:spPr>
            <a:xfrm flipV="1">
              <a:off x="4768378" y="3855925"/>
              <a:ext cx="1144104" cy="1061430"/>
            </a:xfrm>
            <a:prstGeom prst="line">
              <a:avLst/>
            </a:prstGeom>
            <a:ln w="3175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/>
            <p:cNvSpPr txBox="1"/>
            <p:nvPr/>
          </p:nvSpPr>
          <p:spPr>
            <a:xfrm>
              <a:off x="5831096" y="3271551"/>
              <a:ext cx="119295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 smtClean="0">
                  <a:solidFill>
                    <a:schemeClr val="bg2"/>
                  </a:solidFill>
                </a:rPr>
                <a:t>Today</a:t>
              </a: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5952765" y="3271551"/>
            <a:ext cx="3743538" cy="2091717"/>
            <a:chOff x="4322465" y="3271551"/>
            <a:chExt cx="3743538" cy="2091717"/>
          </a:xfrm>
        </p:grpSpPr>
        <p:sp>
          <p:nvSpPr>
            <p:cNvPr id="38" name="Oval 37"/>
            <p:cNvSpPr/>
            <p:nvPr/>
          </p:nvSpPr>
          <p:spPr>
            <a:xfrm>
              <a:off x="4322465" y="4840849"/>
              <a:ext cx="522419" cy="5224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9" name="Straight Connector 38"/>
            <p:cNvCxnSpPr>
              <a:stCxn id="38" idx="7"/>
            </p:cNvCxnSpPr>
            <p:nvPr/>
          </p:nvCxnSpPr>
          <p:spPr>
            <a:xfrm flipV="1">
              <a:off x="4768378" y="3855925"/>
              <a:ext cx="1144104" cy="1061430"/>
            </a:xfrm>
            <a:prstGeom prst="line">
              <a:avLst/>
            </a:prstGeom>
            <a:ln w="3175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/>
            <p:cNvSpPr txBox="1"/>
            <p:nvPr/>
          </p:nvSpPr>
          <p:spPr>
            <a:xfrm>
              <a:off x="5831096" y="3271551"/>
              <a:ext cx="223490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 smtClean="0">
                  <a:solidFill>
                    <a:schemeClr val="bg2"/>
                  </a:solidFill>
                </a:rPr>
                <a:t>Near Future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44220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tx1"/>
          </a:solidFill>
        </p:spPr>
        <p:txBody>
          <a:bodyPr/>
          <a:lstStyle/>
          <a:p>
            <a:r>
              <a:rPr lang="en-US" dirty="0" smtClean="0"/>
              <a:t>Heads Up, Again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4000" dirty="0" smtClean="0"/>
              <a:t>Microsoft HoloLens</a:t>
            </a:r>
          </a:p>
          <a:p>
            <a:pPr marL="0" indent="0" algn="ctr">
              <a:buNone/>
            </a:pPr>
            <a:r>
              <a:rPr lang="en-US" sz="4000" dirty="0" smtClean="0"/>
              <a:t>Advances the abilities of AR by detecting </a:t>
            </a:r>
            <a:r>
              <a:rPr lang="en-US" sz="4000" dirty="0" smtClean="0">
                <a:solidFill>
                  <a:schemeClr val="tx2"/>
                </a:solidFill>
              </a:rPr>
              <a:t>physical space</a:t>
            </a:r>
            <a:r>
              <a:rPr lang="en-US" sz="4000" dirty="0" smtClean="0"/>
              <a:t>. Augments walls, floors, and other objects.</a:t>
            </a:r>
          </a:p>
        </p:txBody>
      </p:sp>
      <p:pic>
        <p:nvPicPr>
          <p:cNvPr id="31748" name="Picture 4" descr="http://i.imgur.com/gnpAMAQ.gif"/>
          <p:cNvPicPr>
            <a:picLocks noGrp="1" noChangeAspect="1" noChangeArrowheads="1" noCrop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7600" y="2351881"/>
            <a:ext cx="5384800" cy="302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1540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tx1"/>
          </a:solidFill>
        </p:spPr>
        <p:txBody>
          <a:bodyPr/>
          <a:lstStyle/>
          <a:p>
            <a:r>
              <a:rPr lang="en-US" dirty="0" smtClean="0"/>
              <a:t>Possible Applications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4000" dirty="0" smtClean="0"/>
              <a:t>Medicine</a:t>
            </a:r>
          </a:p>
        </p:txBody>
      </p:sp>
      <p:pic>
        <p:nvPicPr>
          <p:cNvPr id="32770" name="Picture 2" descr="https://fortunedotcom.files.wordpress.com/2015/05/hololens_casewestern_final.png?w=840&amp;h=485&amp;crop=1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7600" y="2308641"/>
            <a:ext cx="5384800" cy="3109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3079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tx1"/>
          </a:solidFill>
        </p:spPr>
        <p:txBody>
          <a:bodyPr/>
          <a:lstStyle/>
          <a:p>
            <a:r>
              <a:rPr lang="en-US" dirty="0" smtClean="0"/>
              <a:t>Possible Applications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4000" dirty="0" smtClean="0"/>
              <a:t>Industrial, Education</a:t>
            </a:r>
          </a:p>
        </p:txBody>
      </p:sp>
      <p:pic>
        <p:nvPicPr>
          <p:cNvPr id="33794" name="Picture 2" descr="https://hololens.files.wordpress.com/2015/01/microsoft-hololens-skype-rgb.png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7600" y="2025618"/>
            <a:ext cx="5384800" cy="3675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6708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858000"/>
          </a:xfrm>
          <a:solidFill>
            <a:schemeClr val="accent1"/>
          </a:solidFill>
        </p:spPr>
        <p:txBody>
          <a:bodyPr/>
          <a:lstStyle/>
          <a:p>
            <a:r>
              <a:rPr lang="en-US" dirty="0" smtClean="0"/>
              <a:t>Next stop…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174754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tx1"/>
          </a:solidFill>
        </p:spPr>
        <p:txBody>
          <a:bodyPr/>
          <a:lstStyle/>
          <a:p>
            <a:r>
              <a:rPr lang="en-US" dirty="0" smtClean="0"/>
              <a:t>Possible Applications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4000" dirty="0" smtClean="0"/>
              <a:t>Virtual Showrooms</a:t>
            </a:r>
          </a:p>
        </p:txBody>
      </p:sp>
      <p:pic>
        <p:nvPicPr>
          <p:cNvPr id="34822" name="Picture 6" descr="http://i.ytimg.com/vi/vDNzTasuYEw/maxresdefault.jpg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7600" y="2348706"/>
            <a:ext cx="5384800" cy="3028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9535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tx1"/>
          </a:solidFill>
        </p:spPr>
        <p:txBody>
          <a:bodyPr/>
          <a:lstStyle/>
          <a:p>
            <a:r>
              <a:rPr lang="en-US" dirty="0" smtClean="0"/>
              <a:t>Human Condition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4000" dirty="0" smtClean="0"/>
              <a:t>Looking Silly</a:t>
            </a:r>
          </a:p>
        </p:txBody>
      </p:sp>
      <p:pic>
        <p:nvPicPr>
          <p:cNvPr id="36866" name="Picture 2" descr="http://static4.businessinsider.com/image/54c01af8eab8ea7a2f271d7f/microsoft.jpg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7600" y="1843881"/>
            <a:ext cx="5384800" cy="403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7871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4-Point Star 11"/>
          <p:cNvSpPr/>
          <p:nvPr/>
        </p:nvSpPr>
        <p:spPr>
          <a:xfrm>
            <a:off x="2557088" y="3464718"/>
            <a:ext cx="109537" cy="109537"/>
          </a:xfrm>
          <a:prstGeom prst="star4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4-Point Star 23"/>
          <p:cNvSpPr/>
          <p:nvPr/>
        </p:nvSpPr>
        <p:spPr>
          <a:xfrm rot="21234692">
            <a:off x="10402141" y="4737105"/>
            <a:ext cx="232207" cy="232207"/>
          </a:xfrm>
          <a:prstGeom prst="star4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4-Point Star 24"/>
          <p:cNvSpPr/>
          <p:nvPr/>
        </p:nvSpPr>
        <p:spPr>
          <a:xfrm rot="527896">
            <a:off x="913708" y="5516085"/>
            <a:ext cx="232207" cy="327287"/>
          </a:xfrm>
          <a:prstGeom prst="star4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4-Point Star 25"/>
          <p:cNvSpPr/>
          <p:nvPr/>
        </p:nvSpPr>
        <p:spPr>
          <a:xfrm rot="18000000">
            <a:off x="5518710" y="3653599"/>
            <a:ext cx="113699" cy="113699"/>
          </a:xfrm>
          <a:prstGeom prst="star4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4-Point Star 26"/>
          <p:cNvSpPr/>
          <p:nvPr/>
        </p:nvSpPr>
        <p:spPr>
          <a:xfrm>
            <a:off x="4078007" y="1460986"/>
            <a:ext cx="109537" cy="109537"/>
          </a:xfrm>
          <a:prstGeom prst="star4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4-Point Star 27"/>
          <p:cNvSpPr/>
          <p:nvPr/>
        </p:nvSpPr>
        <p:spPr>
          <a:xfrm>
            <a:off x="9909997" y="6304413"/>
            <a:ext cx="109537" cy="109537"/>
          </a:xfrm>
          <a:prstGeom prst="star4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4-Point Star 28"/>
          <p:cNvSpPr/>
          <p:nvPr/>
        </p:nvSpPr>
        <p:spPr>
          <a:xfrm>
            <a:off x="8413503" y="1756021"/>
            <a:ext cx="109537" cy="109537"/>
          </a:xfrm>
          <a:prstGeom prst="star4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4-Point Star 29"/>
          <p:cNvSpPr/>
          <p:nvPr/>
        </p:nvSpPr>
        <p:spPr>
          <a:xfrm>
            <a:off x="-77135" y="1753686"/>
            <a:ext cx="299714" cy="299714"/>
          </a:xfrm>
          <a:prstGeom prst="star4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4-Point Star 32"/>
          <p:cNvSpPr/>
          <p:nvPr/>
        </p:nvSpPr>
        <p:spPr>
          <a:xfrm rot="4309351">
            <a:off x="8534699" y="5767688"/>
            <a:ext cx="232207" cy="232207"/>
          </a:xfrm>
          <a:prstGeom prst="star4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4-Point Star 35"/>
          <p:cNvSpPr/>
          <p:nvPr/>
        </p:nvSpPr>
        <p:spPr>
          <a:xfrm rot="18000000">
            <a:off x="11164653" y="3407869"/>
            <a:ext cx="113699" cy="113699"/>
          </a:xfrm>
          <a:prstGeom prst="star4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4-Point Star 40"/>
          <p:cNvSpPr/>
          <p:nvPr/>
        </p:nvSpPr>
        <p:spPr>
          <a:xfrm rot="20354064">
            <a:off x="6483654" y="659495"/>
            <a:ext cx="232207" cy="232207"/>
          </a:xfrm>
          <a:prstGeom prst="star4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itle 1"/>
          <p:cNvSpPr>
            <a:spLocks noGrp="1"/>
          </p:cNvSpPr>
          <p:nvPr>
            <p:ph type="title"/>
          </p:nvPr>
        </p:nvSpPr>
        <p:spPr>
          <a:xfrm>
            <a:off x="14361" y="-10959"/>
            <a:ext cx="12177639" cy="1526522"/>
          </a:xfrm>
          <a:noFill/>
        </p:spPr>
        <p:txBody>
          <a:bodyPr/>
          <a:lstStyle/>
          <a:p>
            <a:r>
              <a:rPr lang="en-US" dirty="0" smtClean="0"/>
              <a:t>AI Technologies</a:t>
            </a:r>
            <a:endParaRPr lang="en-US" dirty="0">
              <a:solidFill>
                <a:schemeClr val="accent5"/>
              </a:solidFill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>
            <a:off x="0" y="5102059"/>
            <a:ext cx="12192000" cy="0"/>
          </a:xfrm>
          <a:prstGeom prst="line">
            <a:avLst/>
          </a:prstGeom>
          <a:ln w="149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/>
          <p:cNvGrpSpPr/>
          <p:nvPr/>
        </p:nvGrpSpPr>
        <p:grpSpPr>
          <a:xfrm>
            <a:off x="1169580" y="3271551"/>
            <a:ext cx="2488386" cy="2091717"/>
            <a:chOff x="4322465" y="3271551"/>
            <a:chExt cx="2488386" cy="2091717"/>
          </a:xfrm>
        </p:grpSpPr>
        <p:sp>
          <p:nvSpPr>
            <p:cNvPr id="21" name="Oval 20"/>
            <p:cNvSpPr/>
            <p:nvPr/>
          </p:nvSpPr>
          <p:spPr>
            <a:xfrm>
              <a:off x="4322465" y="4840849"/>
              <a:ext cx="522419" cy="5224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2" name="Straight Connector 21"/>
            <p:cNvCxnSpPr>
              <a:stCxn id="21" idx="7"/>
            </p:cNvCxnSpPr>
            <p:nvPr/>
          </p:nvCxnSpPr>
          <p:spPr>
            <a:xfrm flipV="1">
              <a:off x="4768378" y="3855925"/>
              <a:ext cx="1144104" cy="1061430"/>
            </a:xfrm>
            <a:prstGeom prst="line">
              <a:avLst/>
            </a:prstGeom>
            <a:ln w="3175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5831096" y="3271551"/>
              <a:ext cx="97975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 smtClean="0">
                  <a:solidFill>
                    <a:schemeClr val="bg2"/>
                  </a:solidFill>
                </a:rPr>
                <a:t>1958</a:t>
              </a: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3569151" y="3271551"/>
            <a:ext cx="2701586" cy="2091717"/>
            <a:chOff x="4322465" y="3271551"/>
            <a:chExt cx="2701586" cy="2091717"/>
          </a:xfrm>
        </p:grpSpPr>
        <p:sp>
          <p:nvSpPr>
            <p:cNvPr id="32" name="Oval 31"/>
            <p:cNvSpPr/>
            <p:nvPr/>
          </p:nvSpPr>
          <p:spPr>
            <a:xfrm>
              <a:off x="4322465" y="4840849"/>
              <a:ext cx="522419" cy="5224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4" name="Straight Connector 33"/>
            <p:cNvCxnSpPr>
              <a:stCxn id="32" idx="7"/>
            </p:cNvCxnSpPr>
            <p:nvPr/>
          </p:nvCxnSpPr>
          <p:spPr>
            <a:xfrm flipV="1">
              <a:off x="4768378" y="3855925"/>
              <a:ext cx="1144104" cy="1061430"/>
            </a:xfrm>
            <a:prstGeom prst="line">
              <a:avLst/>
            </a:prstGeom>
            <a:ln w="3175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/>
            <p:cNvSpPr txBox="1"/>
            <p:nvPr/>
          </p:nvSpPr>
          <p:spPr>
            <a:xfrm>
              <a:off x="5831096" y="3271551"/>
              <a:ext cx="119295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 smtClean="0">
                  <a:solidFill>
                    <a:schemeClr val="bg2"/>
                  </a:solidFill>
                </a:rPr>
                <a:t>Today</a:t>
              </a: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5053794" y="3271551"/>
            <a:ext cx="3743538" cy="2091717"/>
            <a:chOff x="4322465" y="3271551"/>
            <a:chExt cx="3743538" cy="2091717"/>
          </a:xfrm>
        </p:grpSpPr>
        <p:sp>
          <p:nvSpPr>
            <p:cNvPr id="38" name="Oval 37"/>
            <p:cNvSpPr/>
            <p:nvPr/>
          </p:nvSpPr>
          <p:spPr>
            <a:xfrm>
              <a:off x="4322465" y="4840849"/>
              <a:ext cx="522419" cy="5224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9" name="Straight Connector 38"/>
            <p:cNvCxnSpPr>
              <a:stCxn id="38" idx="7"/>
            </p:cNvCxnSpPr>
            <p:nvPr/>
          </p:nvCxnSpPr>
          <p:spPr>
            <a:xfrm flipV="1">
              <a:off x="4768378" y="3855925"/>
              <a:ext cx="1144104" cy="1061430"/>
            </a:xfrm>
            <a:prstGeom prst="line">
              <a:avLst/>
            </a:prstGeom>
            <a:ln w="3175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/>
            <p:cNvSpPr txBox="1"/>
            <p:nvPr/>
          </p:nvSpPr>
          <p:spPr>
            <a:xfrm>
              <a:off x="5831096" y="3271551"/>
              <a:ext cx="223490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 smtClean="0">
                  <a:solidFill>
                    <a:schemeClr val="bg2"/>
                  </a:solidFill>
                </a:rPr>
                <a:t>Near Future</a:t>
              </a:r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8092996" y="3271551"/>
            <a:ext cx="2833033" cy="2091717"/>
            <a:chOff x="4322465" y="3271551"/>
            <a:chExt cx="2833033" cy="2091717"/>
          </a:xfrm>
        </p:grpSpPr>
        <p:sp>
          <p:nvSpPr>
            <p:cNvPr id="43" name="Oval 42"/>
            <p:cNvSpPr/>
            <p:nvPr/>
          </p:nvSpPr>
          <p:spPr>
            <a:xfrm>
              <a:off x="4322465" y="4840849"/>
              <a:ext cx="522419" cy="5224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44" name="Straight Connector 43"/>
            <p:cNvCxnSpPr>
              <a:stCxn id="43" idx="7"/>
            </p:cNvCxnSpPr>
            <p:nvPr/>
          </p:nvCxnSpPr>
          <p:spPr>
            <a:xfrm flipV="1">
              <a:off x="4768378" y="3855925"/>
              <a:ext cx="1144104" cy="1061430"/>
            </a:xfrm>
            <a:prstGeom prst="line">
              <a:avLst/>
            </a:prstGeom>
            <a:ln w="3175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/>
            <p:cNvSpPr txBox="1"/>
            <p:nvPr/>
          </p:nvSpPr>
          <p:spPr>
            <a:xfrm>
              <a:off x="5831096" y="3271551"/>
              <a:ext cx="132440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 smtClean="0">
                  <a:solidFill>
                    <a:schemeClr val="bg2"/>
                  </a:solidFill>
                </a:rPr>
                <a:t>Future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41536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tx1"/>
          </a:solidFill>
        </p:spPr>
        <p:txBody>
          <a:bodyPr/>
          <a:lstStyle/>
          <a:p>
            <a:r>
              <a:rPr lang="en-US" dirty="0" smtClean="0"/>
              <a:t>The Next Dimension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 anchor="t">
            <a:normAutofit/>
          </a:bodyPr>
          <a:lstStyle/>
          <a:p>
            <a:pPr marL="0" indent="0" algn="ctr">
              <a:buNone/>
            </a:pPr>
            <a:r>
              <a:rPr lang="en-US" sz="4000" dirty="0" smtClean="0"/>
              <a:t>Using data as a virtual 4</a:t>
            </a:r>
            <a:r>
              <a:rPr lang="en-US" sz="4000" baseline="30000" dirty="0" smtClean="0"/>
              <a:t>th</a:t>
            </a:r>
            <a:r>
              <a:rPr lang="en-US" sz="4000" dirty="0" smtClean="0"/>
              <a:t> dimension, many environments represented by data could occupy the same augmented real world space.</a:t>
            </a:r>
          </a:p>
        </p:txBody>
      </p:sp>
      <p:pic>
        <p:nvPicPr>
          <p:cNvPr id="35842" name="Picture 2" descr="http://ps.web-album.org/ac/ea/acea3d34e5a1d876ea2f948ccbe146ea.jpg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4953" y="1600200"/>
            <a:ext cx="4510093" cy="452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0295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tx1"/>
          </a:solidFill>
        </p:spPr>
        <p:txBody>
          <a:bodyPr>
            <a:normAutofit/>
          </a:bodyPr>
          <a:lstStyle/>
          <a:p>
            <a:r>
              <a:rPr lang="en-US" dirty="0" smtClean="0"/>
              <a:t>Information Overload</a:t>
            </a:r>
            <a:endParaRPr lang="en-US" dirty="0">
              <a:solidFill>
                <a:schemeClr val="accent1"/>
              </a:solidFill>
              <a:latin typeface="+mn-lt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3782925" y="1733458"/>
            <a:ext cx="4626152" cy="462615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3960853" y="3006509"/>
            <a:ext cx="4270294" cy="2089995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4000" dirty="0" smtClean="0">
                <a:solidFill>
                  <a:schemeClr val="accent1"/>
                </a:solidFill>
              </a:rPr>
              <a:t>Difficulty separating virtual life with reality?</a:t>
            </a:r>
          </a:p>
        </p:txBody>
      </p:sp>
    </p:spTree>
    <p:extLst>
      <p:ext uri="{BB962C8B-B14F-4D97-AF65-F5344CB8AC3E}">
        <p14:creationId xmlns:p14="http://schemas.microsoft.com/office/powerpoint/2010/main" val="3175650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4-Point Star 11"/>
          <p:cNvSpPr/>
          <p:nvPr/>
        </p:nvSpPr>
        <p:spPr>
          <a:xfrm>
            <a:off x="2557088" y="3464718"/>
            <a:ext cx="109537" cy="109537"/>
          </a:xfrm>
          <a:prstGeom prst="star4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4-Point Star 23"/>
          <p:cNvSpPr/>
          <p:nvPr/>
        </p:nvSpPr>
        <p:spPr>
          <a:xfrm rot="21234692">
            <a:off x="10402141" y="4737105"/>
            <a:ext cx="232207" cy="232207"/>
          </a:xfrm>
          <a:prstGeom prst="star4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4-Point Star 24"/>
          <p:cNvSpPr/>
          <p:nvPr/>
        </p:nvSpPr>
        <p:spPr>
          <a:xfrm rot="527896">
            <a:off x="913708" y="5516085"/>
            <a:ext cx="232207" cy="327287"/>
          </a:xfrm>
          <a:prstGeom prst="star4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4-Point Star 26"/>
          <p:cNvSpPr/>
          <p:nvPr/>
        </p:nvSpPr>
        <p:spPr>
          <a:xfrm>
            <a:off x="4078007" y="1460986"/>
            <a:ext cx="109537" cy="109537"/>
          </a:xfrm>
          <a:prstGeom prst="star4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4-Point Star 27"/>
          <p:cNvSpPr/>
          <p:nvPr/>
        </p:nvSpPr>
        <p:spPr>
          <a:xfrm>
            <a:off x="9909997" y="6304413"/>
            <a:ext cx="109537" cy="109537"/>
          </a:xfrm>
          <a:prstGeom prst="star4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4-Point Star 28"/>
          <p:cNvSpPr/>
          <p:nvPr/>
        </p:nvSpPr>
        <p:spPr>
          <a:xfrm>
            <a:off x="8413503" y="1756021"/>
            <a:ext cx="109537" cy="109537"/>
          </a:xfrm>
          <a:prstGeom prst="star4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4-Point Star 29"/>
          <p:cNvSpPr/>
          <p:nvPr/>
        </p:nvSpPr>
        <p:spPr>
          <a:xfrm>
            <a:off x="-77135" y="1753686"/>
            <a:ext cx="299714" cy="299714"/>
          </a:xfrm>
          <a:prstGeom prst="star4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4-Point Star 32"/>
          <p:cNvSpPr/>
          <p:nvPr/>
        </p:nvSpPr>
        <p:spPr>
          <a:xfrm rot="4309351">
            <a:off x="8534699" y="5767688"/>
            <a:ext cx="232207" cy="232207"/>
          </a:xfrm>
          <a:prstGeom prst="star4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4-Point Star 35"/>
          <p:cNvSpPr/>
          <p:nvPr/>
        </p:nvSpPr>
        <p:spPr>
          <a:xfrm rot="18000000">
            <a:off x="11164653" y="3407869"/>
            <a:ext cx="113699" cy="113699"/>
          </a:xfrm>
          <a:prstGeom prst="star4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4-Point Star 40"/>
          <p:cNvSpPr/>
          <p:nvPr/>
        </p:nvSpPr>
        <p:spPr>
          <a:xfrm rot="20354064">
            <a:off x="6483654" y="659495"/>
            <a:ext cx="232207" cy="232207"/>
          </a:xfrm>
          <a:prstGeom prst="star4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itle 1"/>
          <p:cNvSpPr>
            <a:spLocks noGrp="1"/>
          </p:cNvSpPr>
          <p:nvPr>
            <p:ph type="title"/>
          </p:nvPr>
        </p:nvSpPr>
        <p:spPr>
          <a:xfrm>
            <a:off x="14361" y="-10959"/>
            <a:ext cx="12177639" cy="1526522"/>
          </a:xfrm>
          <a:noFill/>
        </p:spPr>
        <p:txBody>
          <a:bodyPr/>
          <a:lstStyle/>
          <a:p>
            <a:r>
              <a:rPr lang="en-US" dirty="0" smtClean="0"/>
              <a:t>Distant Future</a:t>
            </a:r>
            <a:endParaRPr lang="en-US" dirty="0">
              <a:solidFill>
                <a:schemeClr val="accent4"/>
              </a:solidFill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3220386" y="2745719"/>
            <a:ext cx="5576946" cy="2163654"/>
            <a:chOff x="4187544" y="2400321"/>
            <a:chExt cx="5576946" cy="2163654"/>
          </a:xfrm>
        </p:grpSpPr>
        <p:sp>
          <p:nvSpPr>
            <p:cNvPr id="19" name="Oval 18"/>
            <p:cNvSpPr/>
            <p:nvPr/>
          </p:nvSpPr>
          <p:spPr>
            <a:xfrm>
              <a:off x="5854868" y="2400321"/>
              <a:ext cx="2131207" cy="2131207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/>
                <a:t>Machine Learning &amp; AI</a:t>
              </a:r>
              <a:endParaRPr lang="en-US" dirty="0"/>
            </a:p>
          </p:txBody>
        </p:sp>
        <p:sp>
          <p:nvSpPr>
            <p:cNvPr id="23" name="Oval 22"/>
            <p:cNvSpPr/>
            <p:nvPr/>
          </p:nvSpPr>
          <p:spPr>
            <a:xfrm>
              <a:off x="7633283" y="2432768"/>
              <a:ext cx="2131207" cy="213120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/>
                <a:t>Augmented Reality</a:t>
              </a:r>
              <a:endParaRPr lang="en-US" sz="2400" dirty="0"/>
            </a:p>
          </p:txBody>
        </p:sp>
        <p:sp>
          <p:nvSpPr>
            <p:cNvPr id="18" name="Oval 17"/>
            <p:cNvSpPr/>
            <p:nvPr/>
          </p:nvSpPr>
          <p:spPr>
            <a:xfrm>
              <a:off x="4187544" y="2400321"/>
              <a:ext cx="2131207" cy="213120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/>
                <a:t>Big Data</a:t>
              </a:r>
              <a:endParaRPr lang="en-US" dirty="0"/>
            </a:p>
          </p:txBody>
        </p:sp>
        <p:sp>
          <p:nvSpPr>
            <p:cNvPr id="5" name="Oval 4"/>
            <p:cNvSpPr/>
            <p:nvPr/>
          </p:nvSpPr>
          <p:spPr>
            <a:xfrm>
              <a:off x="5854868" y="2411249"/>
              <a:ext cx="2131207" cy="2131207"/>
            </a:xfrm>
            <a:prstGeom prst="ellipse">
              <a:avLst/>
            </a:prstGeom>
            <a:solidFill>
              <a:schemeClr val="accent4">
                <a:alpha val="74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/>
                <a:t>Machine Learning &amp; AI</a:t>
              </a:r>
              <a:endParaRPr lang="en-US" dirty="0"/>
            </a:p>
          </p:txBody>
        </p:sp>
      </p:grpSp>
      <p:cxnSp>
        <p:nvCxnSpPr>
          <p:cNvPr id="20" name="Straight Connector 19"/>
          <p:cNvCxnSpPr/>
          <p:nvPr/>
        </p:nvCxnSpPr>
        <p:spPr>
          <a:xfrm>
            <a:off x="0" y="6126570"/>
            <a:ext cx="12192000" cy="0"/>
          </a:xfrm>
          <a:prstGeom prst="line">
            <a:avLst/>
          </a:prstGeom>
          <a:ln w="1492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/>
          <p:cNvSpPr/>
          <p:nvPr/>
        </p:nvSpPr>
        <p:spPr>
          <a:xfrm>
            <a:off x="5858792" y="5845773"/>
            <a:ext cx="522858" cy="52285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9" name="Straight Connector 38"/>
          <p:cNvCxnSpPr/>
          <p:nvPr/>
        </p:nvCxnSpPr>
        <p:spPr>
          <a:xfrm>
            <a:off x="0" y="6061141"/>
            <a:ext cx="12192000" cy="0"/>
          </a:xfrm>
          <a:prstGeom prst="line">
            <a:avLst/>
          </a:prstGeom>
          <a:ln w="1492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/>
          <p:cNvSpPr/>
          <p:nvPr/>
        </p:nvSpPr>
        <p:spPr>
          <a:xfrm>
            <a:off x="5682644" y="5846211"/>
            <a:ext cx="522419" cy="52241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4" name="Straight Connector 33"/>
          <p:cNvCxnSpPr/>
          <p:nvPr/>
        </p:nvCxnSpPr>
        <p:spPr>
          <a:xfrm>
            <a:off x="0" y="6009574"/>
            <a:ext cx="12192000" cy="0"/>
          </a:xfrm>
          <a:prstGeom prst="line">
            <a:avLst/>
          </a:prstGeom>
          <a:ln w="149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/>
          <p:cNvSpPr/>
          <p:nvPr/>
        </p:nvSpPr>
        <p:spPr>
          <a:xfrm>
            <a:off x="5506057" y="5836762"/>
            <a:ext cx="522419" cy="5224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2163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tx1"/>
          </a:solidFill>
        </p:spPr>
        <p:txBody>
          <a:bodyPr/>
          <a:lstStyle/>
          <a:p>
            <a:r>
              <a:rPr lang="en-US" dirty="0" smtClean="0"/>
              <a:t>Mind Uploading Redefined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 anchor="t">
            <a:normAutofit/>
          </a:bodyPr>
          <a:lstStyle/>
          <a:p>
            <a:pPr marL="0" indent="0" algn="ctr">
              <a:buNone/>
            </a:pPr>
            <a:r>
              <a:rPr lang="en-US" sz="4000" dirty="0" smtClean="0"/>
              <a:t>Personal “</a:t>
            </a:r>
            <a:r>
              <a:rPr lang="en-US" sz="4000" dirty="0" smtClean="0">
                <a:solidFill>
                  <a:schemeClr val="tx2"/>
                </a:solidFill>
              </a:rPr>
              <a:t>Big Data</a:t>
            </a:r>
            <a:r>
              <a:rPr lang="en-US" sz="4000" dirty="0" smtClean="0"/>
              <a:t>” collected over a </a:t>
            </a:r>
            <a:r>
              <a:rPr lang="en-US" sz="4000" dirty="0" smtClean="0">
                <a:solidFill>
                  <a:schemeClr val="tx2"/>
                </a:solidFill>
              </a:rPr>
              <a:t>lifetime</a:t>
            </a:r>
            <a:r>
              <a:rPr lang="en-US" sz="4000" dirty="0" smtClean="0"/>
              <a:t> could be equivalent to uploading one’s </a:t>
            </a:r>
            <a:r>
              <a:rPr lang="en-US" sz="4000" dirty="0" smtClean="0">
                <a:solidFill>
                  <a:schemeClr val="tx2"/>
                </a:solidFill>
              </a:rPr>
              <a:t>mind</a:t>
            </a:r>
            <a:r>
              <a:rPr lang="en-US" sz="4000" dirty="0" smtClean="0"/>
              <a:t>.</a:t>
            </a:r>
          </a:p>
        </p:txBody>
      </p:sp>
      <p:pic>
        <p:nvPicPr>
          <p:cNvPr id="37890" name="Picture 2" descr="http://static5.businessinsider.com/image/534da58d6bb3f722782ae69d-960/johnny-depp-transcendence.png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7600" y="1843881"/>
            <a:ext cx="5384800" cy="403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3745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tx1"/>
          </a:solidFill>
        </p:spPr>
        <p:txBody>
          <a:bodyPr>
            <a:normAutofit/>
          </a:bodyPr>
          <a:lstStyle/>
          <a:p>
            <a:r>
              <a:rPr lang="en-US" dirty="0" smtClean="0"/>
              <a:t>Virtual Consciousness</a:t>
            </a:r>
            <a:endParaRPr lang="en-US" dirty="0">
              <a:solidFill>
                <a:schemeClr val="accent1"/>
              </a:solidFill>
              <a:latin typeface="+mn-lt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3782925" y="1733458"/>
            <a:ext cx="4626152" cy="462615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3960853" y="2623515"/>
            <a:ext cx="4270294" cy="247299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4000" dirty="0" smtClean="0">
                <a:solidFill>
                  <a:schemeClr val="accent1"/>
                </a:solidFill>
              </a:rPr>
              <a:t>What are the </a:t>
            </a:r>
            <a:r>
              <a:rPr lang="en-US" sz="4000" dirty="0" smtClean="0">
                <a:solidFill>
                  <a:schemeClr val="tx2"/>
                </a:solidFill>
              </a:rPr>
              <a:t>implications</a:t>
            </a:r>
            <a:r>
              <a:rPr lang="en-US" sz="4000" dirty="0" smtClean="0">
                <a:solidFill>
                  <a:schemeClr val="accent1"/>
                </a:solidFill>
              </a:rPr>
              <a:t> of the </a:t>
            </a:r>
            <a:r>
              <a:rPr lang="en-US" sz="4000" dirty="0">
                <a:solidFill>
                  <a:schemeClr val="accent1"/>
                </a:solidFill>
              </a:rPr>
              <a:t>virtual </a:t>
            </a:r>
            <a:r>
              <a:rPr lang="en-US" sz="4000" dirty="0" smtClean="0">
                <a:solidFill>
                  <a:schemeClr val="accent1"/>
                </a:solidFill>
              </a:rPr>
              <a:t>consciousness</a:t>
            </a:r>
            <a:r>
              <a:rPr lang="en-US" sz="4000" dirty="0">
                <a:solidFill>
                  <a:schemeClr val="accent1"/>
                </a:solidFill>
              </a:rPr>
              <a:t>?</a:t>
            </a:r>
            <a:endParaRPr lang="en-US" sz="4000" dirty="0" smtClean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262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images.mentalfloss.com/sites/default/files/67357-screen-shot-2012-06-27-at-9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5610" y="-251340"/>
            <a:ext cx="12661963" cy="7109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0388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4-Point Star 11"/>
          <p:cNvSpPr/>
          <p:nvPr/>
        </p:nvSpPr>
        <p:spPr>
          <a:xfrm>
            <a:off x="2557088" y="3464718"/>
            <a:ext cx="109537" cy="109537"/>
          </a:xfrm>
          <a:prstGeom prst="star4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4-Point Star 23"/>
          <p:cNvSpPr/>
          <p:nvPr/>
        </p:nvSpPr>
        <p:spPr>
          <a:xfrm rot="21234692">
            <a:off x="10402141" y="4737105"/>
            <a:ext cx="232207" cy="232207"/>
          </a:xfrm>
          <a:prstGeom prst="star4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4-Point Star 24"/>
          <p:cNvSpPr/>
          <p:nvPr/>
        </p:nvSpPr>
        <p:spPr>
          <a:xfrm rot="527896">
            <a:off x="913708" y="5516085"/>
            <a:ext cx="232207" cy="327287"/>
          </a:xfrm>
          <a:prstGeom prst="star4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4-Point Star 26"/>
          <p:cNvSpPr/>
          <p:nvPr/>
        </p:nvSpPr>
        <p:spPr>
          <a:xfrm>
            <a:off x="4078007" y="1460986"/>
            <a:ext cx="109537" cy="109537"/>
          </a:xfrm>
          <a:prstGeom prst="star4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4-Point Star 27"/>
          <p:cNvSpPr/>
          <p:nvPr/>
        </p:nvSpPr>
        <p:spPr>
          <a:xfrm>
            <a:off x="9909997" y="6304413"/>
            <a:ext cx="109537" cy="109537"/>
          </a:xfrm>
          <a:prstGeom prst="star4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4-Point Star 28"/>
          <p:cNvSpPr/>
          <p:nvPr/>
        </p:nvSpPr>
        <p:spPr>
          <a:xfrm>
            <a:off x="8413503" y="1756021"/>
            <a:ext cx="109537" cy="109537"/>
          </a:xfrm>
          <a:prstGeom prst="star4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4-Point Star 29"/>
          <p:cNvSpPr/>
          <p:nvPr/>
        </p:nvSpPr>
        <p:spPr>
          <a:xfrm>
            <a:off x="-77135" y="1753686"/>
            <a:ext cx="299714" cy="299714"/>
          </a:xfrm>
          <a:prstGeom prst="star4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4-Point Star 32"/>
          <p:cNvSpPr/>
          <p:nvPr/>
        </p:nvSpPr>
        <p:spPr>
          <a:xfrm rot="4309351">
            <a:off x="8534699" y="5767688"/>
            <a:ext cx="232207" cy="232207"/>
          </a:xfrm>
          <a:prstGeom prst="star4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4-Point Star 35"/>
          <p:cNvSpPr/>
          <p:nvPr/>
        </p:nvSpPr>
        <p:spPr>
          <a:xfrm rot="18000000">
            <a:off x="11164653" y="3407869"/>
            <a:ext cx="113699" cy="113699"/>
          </a:xfrm>
          <a:prstGeom prst="star4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4-Point Star 40"/>
          <p:cNvSpPr/>
          <p:nvPr/>
        </p:nvSpPr>
        <p:spPr>
          <a:xfrm rot="20354064">
            <a:off x="6483654" y="659495"/>
            <a:ext cx="232207" cy="232207"/>
          </a:xfrm>
          <a:prstGeom prst="star4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itle 1"/>
          <p:cNvSpPr>
            <a:spLocks noGrp="1"/>
          </p:cNvSpPr>
          <p:nvPr>
            <p:ph type="title"/>
          </p:nvPr>
        </p:nvSpPr>
        <p:spPr>
          <a:xfrm>
            <a:off x="14361" y="-10959"/>
            <a:ext cx="12177639" cy="1526522"/>
          </a:xfrm>
          <a:noFill/>
        </p:spPr>
        <p:txBody>
          <a:bodyPr/>
          <a:lstStyle/>
          <a:p>
            <a:r>
              <a:rPr lang="en-US" dirty="0" smtClean="0"/>
              <a:t>Distant Future (alternate ending)</a:t>
            </a:r>
            <a:endParaRPr lang="en-US" dirty="0">
              <a:solidFill>
                <a:schemeClr val="accent4"/>
              </a:solidFill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3220386" y="2745719"/>
            <a:ext cx="5576946" cy="2163654"/>
            <a:chOff x="4187544" y="2400321"/>
            <a:chExt cx="5576946" cy="2163654"/>
          </a:xfrm>
        </p:grpSpPr>
        <p:sp>
          <p:nvSpPr>
            <p:cNvPr id="19" name="Oval 18"/>
            <p:cNvSpPr/>
            <p:nvPr/>
          </p:nvSpPr>
          <p:spPr>
            <a:xfrm>
              <a:off x="5854868" y="2400321"/>
              <a:ext cx="2131207" cy="2131207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/>
                <a:t>Machine Learning &amp; AI</a:t>
              </a:r>
              <a:endParaRPr lang="en-US" dirty="0"/>
            </a:p>
          </p:txBody>
        </p:sp>
        <p:sp>
          <p:nvSpPr>
            <p:cNvPr id="23" name="Oval 22"/>
            <p:cNvSpPr/>
            <p:nvPr/>
          </p:nvSpPr>
          <p:spPr>
            <a:xfrm>
              <a:off x="7633283" y="2432768"/>
              <a:ext cx="2131207" cy="213120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/>
                <a:t>Augmented Reality</a:t>
              </a:r>
              <a:endParaRPr lang="en-US" sz="2400" dirty="0"/>
            </a:p>
          </p:txBody>
        </p:sp>
        <p:sp>
          <p:nvSpPr>
            <p:cNvPr id="18" name="Oval 17"/>
            <p:cNvSpPr/>
            <p:nvPr/>
          </p:nvSpPr>
          <p:spPr>
            <a:xfrm>
              <a:off x="4187544" y="2400321"/>
              <a:ext cx="2131207" cy="213120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/>
                <a:t>Big Data</a:t>
              </a:r>
              <a:endParaRPr lang="en-US" dirty="0"/>
            </a:p>
          </p:txBody>
        </p:sp>
        <p:sp>
          <p:nvSpPr>
            <p:cNvPr id="5" name="Oval 4"/>
            <p:cNvSpPr/>
            <p:nvPr/>
          </p:nvSpPr>
          <p:spPr>
            <a:xfrm>
              <a:off x="5854868" y="2411249"/>
              <a:ext cx="2131207" cy="2131207"/>
            </a:xfrm>
            <a:prstGeom prst="ellipse">
              <a:avLst/>
            </a:prstGeom>
            <a:solidFill>
              <a:schemeClr val="accent4">
                <a:alpha val="74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/>
                <a:t>Machine Learning &amp; AI</a:t>
              </a:r>
              <a:endParaRPr lang="en-US" dirty="0"/>
            </a:p>
          </p:txBody>
        </p:sp>
      </p:grpSp>
      <p:cxnSp>
        <p:nvCxnSpPr>
          <p:cNvPr id="20" name="Straight Connector 19"/>
          <p:cNvCxnSpPr/>
          <p:nvPr/>
        </p:nvCxnSpPr>
        <p:spPr>
          <a:xfrm>
            <a:off x="0" y="6126570"/>
            <a:ext cx="12192000" cy="0"/>
          </a:xfrm>
          <a:prstGeom prst="line">
            <a:avLst/>
          </a:prstGeom>
          <a:ln w="1492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/>
          <p:cNvSpPr/>
          <p:nvPr/>
        </p:nvSpPr>
        <p:spPr>
          <a:xfrm>
            <a:off x="5858792" y="5845773"/>
            <a:ext cx="522858" cy="52285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9" name="Straight Connector 38"/>
          <p:cNvCxnSpPr/>
          <p:nvPr/>
        </p:nvCxnSpPr>
        <p:spPr>
          <a:xfrm>
            <a:off x="0" y="6061141"/>
            <a:ext cx="12192000" cy="0"/>
          </a:xfrm>
          <a:prstGeom prst="line">
            <a:avLst/>
          </a:prstGeom>
          <a:ln w="1492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/>
          <p:cNvSpPr/>
          <p:nvPr/>
        </p:nvSpPr>
        <p:spPr>
          <a:xfrm>
            <a:off x="5682644" y="5846211"/>
            <a:ext cx="522419" cy="52241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4" name="Straight Connector 33"/>
          <p:cNvCxnSpPr/>
          <p:nvPr/>
        </p:nvCxnSpPr>
        <p:spPr>
          <a:xfrm>
            <a:off x="0" y="6009574"/>
            <a:ext cx="12192000" cy="0"/>
          </a:xfrm>
          <a:prstGeom prst="line">
            <a:avLst/>
          </a:prstGeom>
          <a:ln w="149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/>
          <p:cNvSpPr/>
          <p:nvPr/>
        </p:nvSpPr>
        <p:spPr>
          <a:xfrm>
            <a:off x="5506057" y="5836762"/>
            <a:ext cx="522419" cy="5224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6372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images.mentalfloss.com/sites/default/files/67357-screen-shot-2012-06-27-at-9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5610" y="-251340"/>
            <a:ext cx="12661963" cy="7109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0451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tx1"/>
          </a:solidFill>
        </p:spPr>
        <p:txBody>
          <a:bodyPr/>
          <a:lstStyle/>
          <a:p>
            <a:r>
              <a:rPr lang="en-US" dirty="0" smtClean="0"/>
              <a:t>The Choice Is Ours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 anchor="t">
            <a:normAutofit/>
          </a:bodyPr>
          <a:lstStyle/>
          <a:p>
            <a:pPr marL="0" indent="0" algn="ctr">
              <a:buNone/>
            </a:pPr>
            <a:r>
              <a:rPr lang="en-US" sz="4000" dirty="0" smtClean="0"/>
              <a:t>Using technology we’ll </a:t>
            </a:r>
            <a:r>
              <a:rPr lang="en-US" sz="4000" dirty="0" smtClean="0">
                <a:solidFill>
                  <a:schemeClr val="tx2"/>
                </a:solidFill>
              </a:rPr>
              <a:t>predict </a:t>
            </a:r>
            <a:r>
              <a:rPr lang="en-US" sz="4000" dirty="0" smtClean="0"/>
              <a:t>and cure disease, </a:t>
            </a:r>
            <a:r>
              <a:rPr lang="en-US" sz="4000" dirty="0" smtClean="0">
                <a:solidFill>
                  <a:schemeClr val="tx2"/>
                </a:solidFill>
              </a:rPr>
              <a:t>create</a:t>
            </a:r>
            <a:r>
              <a:rPr lang="en-US" sz="4000" dirty="0" smtClean="0"/>
              <a:t> new areas of science, and solve real problems.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3655" y="1600200"/>
            <a:ext cx="2792690" cy="4525963"/>
          </a:xfrm>
        </p:spPr>
      </p:pic>
    </p:spTree>
    <p:extLst>
      <p:ext uri="{BB962C8B-B14F-4D97-AF65-F5344CB8AC3E}">
        <p14:creationId xmlns:p14="http://schemas.microsoft.com/office/powerpoint/2010/main" val="3115284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 rot="20700000">
            <a:off x="1967665" y="1204583"/>
            <a:ext cx="628351" cy="628351"/>
          </a:xfrm>
          <a:prstGeom prst="ellipse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?</a:t>
            </a:r>
            <a:endParaRPr lang="en-US" sz="1600" dirty="0"/>
          </a:p>
        </p:txBody>
      </p:sp>
      <p:sp>
        <p:nvSpPr>
          <p:cNvPr id="5" name="Oval 4"/>
          <p:cNvSpPr/>
          <p:nvPr/>
        </p:nvSpPr>
        <p:spPr>
          <a:xfrm rot="20205573">
            <a:off x="2307629" y="3739945"/>
            <a:ext cx="2131207" cy="213120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?</a:t>
            </a:r>
            <a:endParaRPr lang="en-US" dirty="0"/>
          </a:p>
        </p:txBody>
      </p:sp>
      <p:sp>
        <p:nvSpPr>
          <p:cNvPr id="7" name="Oval 6"/>
          <p:cNvSpPr/>
          <p:nvPr/>
        </p:nvSpPr>
        <p:spPr>
          <a:xfrm rot="1590811">
            <a:off x="622989" y="2878245"/>
            <a:ext cx="948554" cy="948554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?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4-Point Star 11"/>
          <p:cNvSpPr/>
          <p:nvPr/>
        </p:nvSpPr>
        <p:spPr>
          <a:xfrm>
            <a:off x="2557088" y="3464718"/>
            <a:ext cx="109537" cy="109537"/>
          </a:xfrm>
          <a:prstGeom prst="star4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4-Point Star 23"/>
          <p:cNvSpPr/>
          <p:nvPr/>
        </p:nvSpPr>
        <p:spPr>
          <a:xfrm rot="21234692">
            <a:off x="10402141" y="4737105"/>
            <a:ext cx="232207" cy="232207"/>
          </a:xfrm>
          <a:prstGeom prst="star4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4-Point Star 24"/>
          <p:cNvSpPr/>
          <p:nvPr/>
        </p:nvSpPr>
        <p:spPr>
          <a:xfrm rot="527896">
            <a:off x="913708" y="5516085"/>
            <a:ext cx="232207" cy="327287"/>
          </a:xfrm>
          <a:prstGeom prst="star4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4-Point Star 25"/>
          <p:cNvSpPr/>
          <p:nvPr/>
        </p:nvSpPr>
        <p:spPr>
          <a:xfrm rot="18000000">
            <a:off x="5518710" y="3653599"/>
            <a:ext cx="113699" cy="113699"/>
          </a:xfrm>
          <a:prstGeom prst="star4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4-Point Star 26"/>
          <p:cNvSpPr/>
          <p:nvPr/>
        </p:nvSpPr>
        <p:spPr>
          <a:xfrm>
            <a:off x="4078007" y="1460986"/>
            <a:ext cx="109537" cy="109537"/>
          </a:xfrm>
          <a:prstGeom prst="star4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4-Point Star 27"/>
          <p:cNvSpPr/>
          <p:nvPr/>
        </p:nvSpPr>
        <p:spPr>
          <a:xfrm>
            <a:off x="9909997" y="6304413"/>
            <a:ext cx="109537" cy="109537"/>
          </a:xfrm>
          <a:prstGeom prst="star4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4-Point Star 28"/>
          <p:cNvSpPr/>
          <p:nvPr/>
        </p:nvSpPr>
        <p:spPr>
          <a:xfrm>
            <a:off x="8413503" y="1756021"/>
            <a:ext cx="109537" cy="109537"/>
          </a:xfrm>
          <a:prstGeom prst="star4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4-Point Star 29"/>
          <p:cNvSpPr/>
          <p:nvPr/>
        </p:nvSpPr>
        <p:spPr>
          <a:xfrm>
            <a:off x="-77135" y="1753686"/>
            <a:ext cx="299714" cy="299714"/>
          </a:xfrm>
          <a:prstGeom prst="star4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4-Point Star 32"/>
          <p:cNvSpPr/>
          <p:nvPr/>
        </p:nvSpPr>
        <p:spPr>
          <a:xfrm rot="4309351">
            <a:off x="8534699" y="5767688"/>
            <a:ext cx="232207" cy="232207"/>
          </a:xfrm>
          <a:prstGeom prst="star4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4-Point Star 35"/>
          <p:cNvSpPr/>
          <p:nvPr/>
        </p:nvSpPr>
        <p:spPr>
          <a:xfrm rot="18000000">
            <a:off x="11164653" y="3407869"/>
            <a:ext cx="113699" cy="113699"/>
          </a:xfrm>
          <a:prstGeom prst="star4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4-Point Star 40"/>
          <p:cNvSpPr/>
          <p:nvPr/>
        </p:nvSpPr>
        <p:spPr>
          <a:xfrm rot="20354064">
            <a:off x="6483654" y="659495"/>
            <a:ext cx="232207" cy="232207"/>
          </a:xfrm>
          <a:prstGeom prst="star4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itle 1"/>
          <p:cNvSpPr>
            <a:spLocks noGrp="1"/>
          </p:cNvSpPr>
          <p:nvPr>
            <p:ph type="title"/>
          </p:nvPr>
        </p:nvSpPr>
        <p:spPr>
          <a:xfrm>
            <a:off x="5309264" y="0"/>
            <a:ext cx="6882735" cy="6858000"/>
          </a:xfrm>
          <a:noFill/>
        </p:spPr>
        <p:txBody>
          <a:bodyPr/>
          <a:lstStyle/>
          <a:p>
            <a:r>
              <a:rPr lang="en-US" dirty="0" smtClean="0"/>
              <a:t>The End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7556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Research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/>
        <p:txBody>
          <a:bodyPr>
            <a:normAutofit fontScale="40000" lnSpcReduction="20000"/>
          </a:bodyPr>
          <a:lstStyle/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History of hard disk drives - Wikipedia, the free encyclopedia</a:t>
            </a:r>
            <a:endParaRPr lang="en-US" altLang="en-US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Timeline of Computer History: 1959 | Computer History Museum</a:t>
            </a:r>
            <a:endParaRPr lang="en-US" altLang="en-US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Timeline of Computer History: 1958 | Computer History Museum</a:t>
            </a:r>
            <a:endParaRPr lang="en-US" altLang="en-US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A Very Short History Of Big Data - Forbes</a:t>
            </a:r>
            <a:endParaRPr lang="en-US" altLang="en-US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Page Not Found</a:t>
            </a:r>
            <a:endParaRPr lang="en-US" altLang="en-US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Timeline: 50 Years of Hard Drives | </a:t>
            </a:r>
            <a:r>
              <a:rPr lang="en-US" altLang="en-US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PCWorld</a:t>
            </a:r>
            <a:endParaRPr lang="en-US" altLang="en-US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8"/>
              </a:rPr>
              <a:t>Top 10 Amazing Facts To Know About Big Data</a:t>
            </a:r>
            <a:endParaRPr lang="en-US" altLang="en-US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9"/>
              </a:rPr>
              <a:t>5 Most Prophetic Twilight Zone Episodes | Smells Like Infinite Sadness</a:t>
            </a:r>
            <a:endParaRPr lang="en-US" altLang="en-US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10"/>
              </a:rPr>
              <a:t>The incredible shrinking data center | Network World</a:t>
            </a:r>
            <a:endParaRPr lang="en-US" altLang="en-US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11"/>
              </a:rPr>
              <a:t>There’s No Such Thing as Anonymous Data</a:t>
            </a:r>
            <a:endParaRPr lang="en-US" altLang="en-US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12"/>
              </a:rPr>
              <a:t>courses.cs.washington.edu/courses/csep590/06au/projects/history-ai.pdf</a:t>
            </a:r>
            <a:endParaRPr lang="en-US" altLang="en-US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13"/>
              </a:rPr>
              <a:t>Illumin</a:t>
            </a:r>
            <a:r>
              <a:rPr lang="en-US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13"/>
              </a:rPr>
              <a:t> - Deep Blue: The History and Engineering behind Computer Chess</a:t>
            </a:r>
            <a:endParaRPr lang="en-US" altLang="en-US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14"/>
              </a:rPr>
              <a:t>Deep Blue (chess computer) - Wikipedia, the free encyclopedia</a:t>
            </a:r>
            <a:endParaRPr lang="en-US" altLang="en-US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15"/>
              </a:rPr>
              <a:t>The Three Breakthroughs That Have Finally Unleashed AI on the World | WIRED</a:t>
            </a:r>
            <a:endParaRPr lang="en-US" altLang="en-US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16"/>
              </a:rPr>
              <a:t>Predictive Analytics | When Machine Learning meets Real Life</a:t>
            </a:r>
            <a:endParaRPr lang="en-US" altLang="en-US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17"/>
              </a:rPr>
              <a:t>Machine Learning for Programmers: Leap from developer to machine learning practitioner - Machine Learning Mastery</a:t>
            </a:r>
            <a:endParaRPr lang="en-US" altLang="en-US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18"/>
              </a:rPr>
              <a:t>https://www.stat.auckland.ac.nz/~ihaka/downloads/Interface98.pdf</a:t>
            </a:r>
            <a:endParaRPr lang="en-US" altLang="en-US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19"/>
              </a:rPr>
              <a:t>Breakthroughs in Artificial Intelligence from 2014 | MIT Technology Review</a:t>
            </a:r>
            <a:endParaRPr lang="en-US" altLang="en-US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20"/>
              </a:rPr>
              <a:t>Artificial general intelligence - Wikipedia, the free encyclopedia</a:t>
            </a:r>
            <a:endParaRPr lang="en-US" altLang="en-US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21"/>
              </a:rPr>
              <a:t>The AI Resurgence: Why Now? - Innovation Insights</a:t>
            </a:r>
            <a:endParaRPr lang="en-US" altLang="en-US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22"/>
              </a:rPr>
              <a:t>Nuclear power in the United States - Wikipedia, the free encyclopedia</a:t>
            </a:r>
            <a:endParaRPr lang="en-US" altLang="en-US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23"/>
              </a:rPr>
              <a:t>machine learning used to predict and model </a:t>
            </a:r>
            <a:r>
              <a:rPr lang="en-US" altLang="en-US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23"/>
              </a:rPr>
              <a:t>isis</a:t>
            </a:r>
            <a:r>
              <a:rPr lang="en-US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23"/>
              </a:rPr>
              <a:t> - Business Insider</a:t>
            </a:r>
            <a:endParaRPr lang="en-US" altLang="en-US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24"/>
              </a:rPr>
              <a:t>How Target Figured Out A Teen Girl Was Pregnant Before Her Father Did - Forbes</a:t>
            </a:r>
            <a:endParaRPr lang="en-US" altLang="en-US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25"/>
              </a:rPr>
              <a:t>4 no-bull takeaways about Google's machine learning project | InfoWorld</a:t>
            </a:r>
            <a:endParaRPr lang="en-US" altLang="en-US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26"/>
              </a:rPr>
              <a:t>History of artificial intelligence - Wikipedia, the free encyclopedia</a:t>
            </a:r>
            <a:endParaRPr lang="en-US" altLang="en-US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27"/>
              </a:rPr>
              <a:t>Timeline of artificial intelligence - Wikipedia, the free encyclopedia</a:t>
            </a:r>
            <a:endParaRPr lang="en-US" altLang="en-US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28"/>
              </a:rPr>
              <a:t>Dartmouth Conferences - Wikipedia, the free encyclopedia</a:t>
            </a:r>
            <a:endParaRPr lang="en-US" altLang="en-US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29"/>
              </a:rPr>
              <a:t>Data Science in the Cloud with Microsoft Azure Machine Learning and R - O'Reilly Media Free, Live Events</a:t>
            </a:r>
            <a:endParaRPr lang="en-US" altLang="en-US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0"/>
              </a:rPr>
              <a:t>Augmented Reality: Past, Present and Future - TNW Industry</a:t>
            </a:r>
            <a:endParaRPr lang="en-US" altLang="en-US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 2"/>
          <p:cNvSpPr>
            <a:spLocks noGrp="1" noChangeArrowheads="1"/>
          </p:cNvSpPr>
          <p:nvPr>
            <p:ph sz="half" idx="1"/>
          </p:nvPr>
        </p:nvSpPr>
        <p:spPr bwMode="auto"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40000" lnSpcReduction="20000"/>
          </a:bodyPr>
          <a:lstStyle/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endParaRPr lang="en-US" altLang="en-US" dirty="0">
              <a:solidFill>
                <a:srgbClr val="E05826"/>
              </a:solidFill>
              <a:latin typeface="Arial" panose="020B0604020202020204" pitchFamily="34" charset="0"/>
            </a:endParaRP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1"/>
              </a:rPr>
              <a:t>What Every Manager Should Know About Machine Learning</a:t>
            </a:r>
            <a:endParaRPr lang="en-US" altLang="en-US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2"/>
              </a:rPr>
              <a:t>Google is open-sourcing its new machine learning system behind Google Photos</a:t>
            </a:r>
            <a:endParaRPr lang="en-US" altLang="en-US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3"/>
              </a:rPr>
              <a:t>The biggest myths and misconceptions about artificial </a:t>
            </a:r>
            <a:r>
              <a:rPr lang="en-US" altLang="en-US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3"/>
              </a:rPr>
              <a:t>inteligence</a:t>
            </a:r>
            <a:r>
              <a:rPr lang="en-US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3"/>
              </a:rPr>
              <a:t>, from the experts</a:t>
            </a:r>
            <a:endParaRPr lang="en-US" altLang="en-US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4"/>
              </a:rPr>
              <a:t>John Snow (physician) - Wikipedia, the free encyclopedia</a:t>
            </a:r>
            <a:endParaRPr lang="en-US" altLang="en-US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5"/>
              </a:rPr>
              <a:t>Google researcher: We'll be "highly dependent’ on AI in the future</a:t>
            </a:r>
            <a:endParaRPr lang="en-US" altLang="en-US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6"/>
              </a:rPr>
              <a:t>Introducing U-SQL – A Language that makes Big Data Processing Easy - The Visual Studio Blog - Site Home - MSDN Blogs</a:t>
            </a:r>
            <a:endParaRPr lang="en-US" altLang="en-US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7"/>
              </a:rPr>
              <a:t>How It Works | </a:t>
            </a:r>
            <a:r>
              <a:rPr lang="en-US" altLang="en-US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7"/>
              </a:rPr>
              <a:t>Frameri</a:t>
            </a:r>
            <a:r>
              <a:rPr lang="en-US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7"/>
              </a:rPr>
              <a:t> Eyewear</a:t>
            </a:r>
            <a:endParaRPr lang="en-US" altLang="en-US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8"/>
              </a:rPr>
              <a:t>Phone data can predict infectious disease outbreaks</a:t>
            </a:r>
            <a:endParaRPr lang="en-US" altLang="en-US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9"/>
              </a:rPr>
              <a:t>IBM's 'Rodent Brain' Chip Could Make Our Phones Hyper-Smart | WIRED</a:t>
            </a:r>
            <a:endParaRPr lang="en-US" altLang="en-US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40"/>
              </a:rPr>
              <a:t>What is Microsoft doing with machine learning?</a:t>
            </a:r>
            <a:endParaRPr lang="en-US" altLang="en-US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41"/>
              </a:rPr>
              <a:t>Eric Horvitz on the new era of Artificial Intelligence | Microsoft Research Luminaries | Channel 9</a:t>
            </a:r>
            <a:endParaRPr lang="en-US" altLang="en-US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42"/>
              </a:rPr>
              <a:t>Disney's $1 Billion Bet on a Magical Wristband | WIRED</a:t>
            </a:r>
            <a:endParaRPr lang="en-US" altLang="en-US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43"/>
              </a:rPr>
              <a:t>Videos | Barclay T. Blair</a:t>
            </a:r>
            <a:endParaRPr lang="en-US" altLang="en-US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44"/>
              </a:rPr>
              <a:t>Infographic: Trillion-Fold Rise in Computing Puts a 1985 Supercomputer on Our Wrists - Singularity </a:t>
            </a:r>
            <a:r>
              <a:rPr lang="en-US" altLang="en-US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44"/>
              </a:rPr>
              <a:t>HUBSingularity</a:t>
            </a:r>
            <a:r>
              <a:rPr lang="en-US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44"/>
              </a:rPr>
              <a:t> HUB</a:t>
            </a:r>
            <a:endParaRPr lang="en-US" altLang="en-US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45"/>
              </a:rPr>
              <a:t>Apple Acquires Augmented Reality Company </a:t>
            </a:r>
            <a:r>
              <a:rPr lang="en-US" altLang="en-US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45"/>
              </a:rPr>
              <a:t>Metaio</a:t>
            </a:r>
            <a:r>
              <a:rPr lang="en-US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45"/>
              </a:rPr>
              <a:t> | TechCrunch</a:t>
            </a:r>
            <a:endParaRPr lang="en-US" altLang="en-US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46"/>
              </a:rPr>
              <a:t>Augmented Reality in the Browser with Awe.js</a:t>
            </a:r>
            <a:endParaRPr lang="en-US" altLang="en-US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47"/>
              </a:rPr>
              <a:t>Top Augmented Reality Apps of Summer 2014 | </a:t>
            </a:r>
            <a:r>
              <a:rPr lang="en-US" altLang="en-US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47"/>
              </a:rPr>
              <a:t>Marxent</a:t>
            </a:r>
            <a:endParaRPr lang="en-US" altLang="en-US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48"/>
              </a:rPr>
              <a:t>Everyday AI – it’s not just about robots | ITProPortal.com</a:t>
            </a:r>
            <a:endParaRPr lang="en-US" altLang="en-US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49"/>
              </a:rPr>
              <a:t>Artificial intelligence: Should we be as terrified as Elon Musk and Bill Gates? | ZDNet</a:t>
            </a:r>
            <a:endParaRPr lang="en-US" altLang="en-US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50"/>
              </a:rPr>
              <a:t>Top 10 Amazing Facts To Know About Big Data</a:t>
            </a:r>
            <a:endParaRPr lang="en-US" altLang="en-US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51"/>
              </a:rPr>
              <a:t>Stephen Hawking, Elon Musk, and Bill Gates Warn About Artificial Intelligence | | Observer</a:t>
            </a:r>
            <a:endParaRPr lang="en-US" altLang="en-US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52"/>
              </a:rPr>
              <a:t>Big data &amp; AI vs ISIS</a:t>
            </a:r>
            <a:endParaRPr lang="en-US" altLang="en-US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53"/>
              </a:rPr>
              <a:t>Antivirus Might Catch More Malicious Code Using Neural Networks | MIT Technology Review</a:t>
            </a:r>
            <a:endParaRPr lang="en-US" altLang="en-US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54"/>
              </a:rPr>
              <a:t>Home — </a:t>
            </a:r>
            <a:r>
              <a:rPr lang="en-US" altLang="en-US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54"/>
              </a:rPr>
              <a:t>TensorFlow</a:t>
            </a:r>
            <a:endParaRPr lang="en-US" altLang="en-US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2424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Credits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hlinkClick r:id="rId2"/>
              </a:rPr>
              <a:t>The Twilight </a:t>
            </a:r>
            <a:r>
              <a:rPr lang="en-US" dirty="0" err="1" smtClean="0">
                <a:hlinkClick r:id="rId2"/>
              </a:rPr>
              <a:t>Zone</a:t>
            </a:r>
            <a:r>
              <a:rPr lang="en-US" baseline="30000" dirty="0" err="1" smtClean="0">
                <a:hlinkClick r:id="rId2"/>
              </a:rPr>
              <a:t>TM</a:t>
            </a:r>
            <a:r>
              <a:rPr lang="en-US" dirty="0" smtClean="0">
                <a:hlinkClick r:id="rId2"/>
              </a:rPr>
              <a:t> 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Twilight </a:t>
            </a:r>
            <a:r>
              <a:rPr lang="en-US" dirty="0" smtClean="0"/>
              <a:t>Zone Is a registered trademark of </a:t>
            </a:r>
            <a:r>
              <a:rPr lang="en-US" dirty="0"/>
              <a:t>CBS Corporation. </a:t>
            </a:r>
            <a:r>
              <a:rPr lang="en-US" dirty="0" smtClean="0"/>
              <a:t>This presentation “Into the next dimension” is </a:t>
            </a:r>
            <a:r>
              <a:rPr lang="en-US" dirty="0"/>
              <a:t>in no way affiliated with or endorsed by </a:t>
            </a:r>
            <a:r>
              <a:rPr lang="en-US" dirty="0" smtClean="0"/>
              <a:t>CBS and </a:t>
            </a:r>
            <a:r>
              <a:rPr lang="en-US" dirty="0"/>
              <a:t>are used here under the terms of </a:t>
            </a:r>
            <a:r>
              <a:rPr lang="en-US" dirty="0">
                <a:hlinkClick r:id="rId3"/>
              </a:rPr>
              <a:t>Fair Use</a:t>
            </a:r>
            <a:r>
              <a:rPr lang="en-US" dirty="0"/>
              <a:t> as defined in </a:t>
            </a:r>
            <a:r>
              <a:rPr lang="en-US" dirty="0">
                <a:hlinkClick r:id="rId4"/>
              </a:rPr>
              <a:t>United States Copyright</a:t>
            </a:r>
            <a:r>
              <a:rPr lang="en-US" dirty="0"/>
              <a:t> Doctrine.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dirty="0" smtClean="0"/>
              <a:t>Nor is it associated </a:t>
            </a:r>
            <a:r>
              <a:rPr lang="en-US" dirty="0"/>
              <a:t>with Warner Bros., Viacom, New Line Cinema, United Paramount, The </a:t>
            </a:r>
            <a:r>
              <a:rPr lang="en-US" dirty="0" err="1"/>
              <a:t>Scifi</a:t>
            </a:r>
            <a:r>
              <a:rPr lang="en-US" dirty="0"/>
              <a:t> Channel, Cayuga Productions, Inc., the </a:t>
            </a:r>
            <a:r>
              <a:rPr lang="en-US" dirty="0" err="1"/>
              <a:t>Serling</a:t>
            </a:r>
            <a:r>
              <a:rPr lang="en-US" dirty="0"/>
              <a:t> Estate, or any of their affiliates which maintain trademarks on </a:t>
            </a:r>
            <a:r>
              <a:rPr lang="en-US" i="1" dirty="0"/>
              <a:t>The Twilight Zone</a:t>
            </a:r>
            <a:r>
              <a:rPr lang="en-US" dirty="0"/>
              <a:t> properties in part or in whole.</a:t>
            </a:r>
          </a:p>
        </p:txBody>
      </p:sp>
    </p:spTree>
    <p:extLst>
      <p:ext uri="{BB962C8B-B14F-4D97-AF65-F5344CB8AC3E}">
        <p14:creationId xmlns:p14="http://schemas.microsoft.com/office/powerpoint/2010/main" val="2953200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credits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This presentation “Into the next dimension” </a:t>
            </a:r>
            <a:r>
              <a:rPr lang="en-US" dirty="0" smtClean="0"/>
              <a:t>is</a:t>
            </a:r>
            <a:r>
              <a:rPr lang="en-US" dirty="0"/>
              <a:t> </a:t>
            </a:r>
            <a:r>
              <a:rPr lang="en-US" b="1" dirty="0"/>
              <a:t>not</a:t>
            </a:r>
            <a:r>
              <a:rPr lang="en-US" dirty="0"/>
              <a:t> affiliated with Megan Ellison or </a:t>
            </a:r>
            <a:r>
              <a:rPr lang="en-US" dirty="0">
                <a:hlinkClick r:id="rId2"/>
              </a:rPr>
              <a:t>Annapurna Pictures</a:t>
            </a:r>
            <a:r>
              <a:rPr lang="en-US" dirty="0"/>
              <a:t>. All trademarks and copyrights belong to their respective owners, and are used here under the terms of </a:t>
            </a:r>
            <a:r>
              <a:rPr lang="en-US" dirty="0">
                <a:hlinkClick r:id="rId3"/>
              </a:rPr>
              <a:t>Fair Use</a:t>
            </a:r>
            <a:r>
              <a:rPr lang="en-US" dirty="0"/>
              <a:t> as defined in </a:t>
            </a:r>
            <a:r>
              <a:rPr lang="en-US" dirty="0">
                <a:hlinkClick r:id="rId4"/>
              </a:rPr>
              <a:t>United States Copyright</a:t>
            </a:r>
            <a:r>
              <a:rPr lang="en-US" dirty="0"/>
              <a:t> Doctrine. </a:t>
            </a:r>
            <a:r>
              <a:rPr lang="en-US" dirty="0">
                <a:hlinkClick r:id="rId5"/>
              </a:rPr>
              <a:t>Terminator</a:t>
            </a:r>
            <a:r>
              <a:rPr lang="en-US" dirty="0"/>
              <a:t> is a registered trademark </a:t>
            </a:r>
            <a:r>
              <a:rPr lang="en-US" dirty="0" smtClean="0"/>
              <a:t>of </a:t>
            </a:r>
            <a:r>
              <a:rPr lang="en-US" dirty="0" err="1" smtClean="0">
                <a:hlinkClick r:id="rId6"/>
              </a:rPr>
              <a:t>StudioCanal</a:t>
            </a:r>
            <a:r>
              <a:rPr lang="en-US" dirty="0" smtClean="0">
                <a:hlinkClick r:id="rId6"/>
              </a:rPr>
              <a:t> </a:t>
            </a:r>
            <a:r>
              <a:rPr lang="en-US" dirty="0">
                <a:hlinkClick r:id="rId6"/>
              </a:rPr>
              <a:t>Image S.A.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This presentation “Into the next dimension” is </a:t>
            </a:r>
            <a:r>
              <a:rPr lang="en-US" b="1" dirty="0"/>
              <a:t>not</a:t>
            </a:r>
            <a:r>
              <a:rPr lang="en-US" dirty="0"/>
              <a:t> affiliated </a:t>
            </a:r>
            <a:r>
              <a:rPr lang="en-US" dirty="0" smtClean="0"/>
              <a:t>with </a:t>
            </a:r>
            <a:r>
              <a:rPr lang="en-US" i="1" dirty="0" smtClean="0"/>
              <a:t>Transcendence</a:t>
            </a:r>
            <a:r>
              <a:rPr lang="en-US" dirty="0" smtClean="0"/>
              <a:t>, Warner Brothers Pictures or Summit Entertainment. All </a:t>
            </a:r>
            <a:r>
              <a:rPr lang="en-US" dirty="0"/>
              <a:t>trademarks and copyrights belong to their respective owners, and are used here under the terms of </a:t>
            </a:r>
            <a:r>
              <a:rPr lang="en-US" dirty="0">
                <a:hlinkClick r:id="rId3"/>
              </a:rPr>
              <a:t>Fair Use</a:t>
            </a:r>
            <a:r>
              <a:rPr lang="en-US" dirty="0"/>
              <a:t> as defined in </a:t>
            </a:r>
            <a:r>
              <a:rPr lang="en-US" dirty="0">
                <a:hlinkClick r:id="rId4"/>
              </a:rPr>
              <a:t>United States Copyright</a:t>
            </a:r>
            <a:r>
              <a:rPr lang="en-US" dirty="0"/>
              <a:t> Doctrine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2456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Oval 1"/>
          <p:cNvSpPr/>
          <p:nvPr/>
        </p:nvSpPr>
        <p:spPr>
          <a:xfrm>
            <a:off x="3409478" y="742478"/>
            <a:ext cx="5373045" cy="537304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dirty="0" smtClean="0">
                <a:solidFill>
                  <a:schemeClr val="tx1"/>
                </a:solidFill>
                <a:latin typeface="+mj-lt"/>
              </a:rPr>
              <a:t>Why?</a:t>
            </a:r>
            <a:r>
              <a:rPr lang="en-US" dirty="0" smtClean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467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ksuns">
  <a:themeElements>
    <a:clrScheme name="1ksuns">
      <a:dk1>
        <a:srgbClr val="E05826"/>
      </a:dk1>
      <a:lt1>
        <a:srgbClr val="FFFFFF"/>
      </a:lt1>
      <a:dk2>
        <a:srgbClr val="10A0C5"/>
      </a:dk2>
      <a:lt2>
        <a:srgbClr val="EEECE1"/>
      </a:lt2>
      <a:accent1>
        <a:srgbClr val="515155"/>
      </a:accent1>
      <a:accent2>
        <a:srgbClr val="6A696A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8064A2"/>
      </a:hlink>
      <a:folHlink>
        <a:srgbClr val="00B0F0"/>
      </a:folHlink>
    </a:clrScheme>
    <a:fontScheme name="Custom 1">
      <a:majorFont>
        <a:latin typeface="Nova Flat"/>
        <a:ea typeface=""/>
        <a:cs typeface=""/>
      </a:majorFont>
      <a:minorFont>
        <a:latin typeface="Ubuntu Condense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1ksuns" id="{76A5742E-CECA-4C05-867D-64739FDCED71}" vid="{0C3A22DF-C12E-4D10-8297-FF5E24BEA1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7489</TotalTime>
  <Words>2726</Words>
  <Application>Microsoft Office PowerPoint</Application>
  <PresentationFormat>Widescreen</PresentationFormat>
  <Paragraphs>468</Paragraphs>
  <Slides>84</Slides>
  <Notes>77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84</vt:i4>
      </vt:variant>
    </vt:vector>
  </HeadingPairs>
  <TitlesOfParts>
    <vt:vector size="91" baseType="lpstr">
      <vt:lpstr>Times New Roman</vt:lpstr>
      <vt:lpstr>Yesteryear</vt:lpstr>
      <vt:lpstr>Arial</vt:lpstr>
      <vt:lpstr>Nova Flat</vt:lpstr>
      <vt:lpstr>Ubuntu Condensed</vt:lpstr>
      <vt:lpstr>Calibri</vt:lpstr>
      <vt:lpstr>1ksuns</vt:lpstr>
      <vt:lpstr>PowerPoint Presentation</vt:lpstr>
      <vt:lpstr>PowerPoint Presentation</vt:lpstr>
      <vt:lpstr>I hope you enjoy the presentation.</vt:lpstr>
      <vt:lpstr>You're traveling through  another dimension</vt:lpstr>
      <vt:lpstr>a dimension not only of sight  and sound but of data;</vt:lpstr>
      <vt:lpstr>a journey into a wondrous land whose boundaries are that of the imagination.</vt:lpstr>
      <vt:lpstr>Next stop…</vt:lpstr>
      <vt:lpstr>PowerPoint Presentation</vt:lpstr>
      <vt:lpstr>PowerPoint Presentation</vt:lpstr>
      <vt:lpstr>Twilight Zone dealt with many topics…   Frequently the topic of technology.</vt:lpstr>
      <vt:lpstr>However the common theme throughout the show wasn’t the technology itself</vt:lpstr>
      <vt:lpstr>PowerPoint Presentation</vt:lpstr>
      <vt:lpstr>3 Technologies Each will shape our future</vt:lpstr>
      <vt:lpstr>PowerPoint Presentation</vt:lpstr>
      <vt:lpstr>Using references from the past, will give us a perspective of time, which we can use to estimate the future.</vt:lpstr>
      <vt:lpstr>Let’s begin with Big Data</vt:lpstr>
      <vt:lpstr>Big Data</vt:lpstr>
      <vt:lpstr>Data and Data Technologies</vt:lpstr>
      <vt:lpstr>Data Storage in 1961</vt:lpstr>
      <vt:lpstr>Data and Data Technologies</vt:lpstr>
      <vt:lpstr>Data Storage in Today</vt:lpstr>
      <vt:lpstr>More space = more data</vt:lpstr>
      <vt:lpstr>Data and Data Technologies</vt:lpstr>
      <vt:lpstr>More space = more data</vt:lpstr>
      <vt:lpstr>PowerPoint Presentation</vt:lpstr>
      <vt:lpstr>Data and Data Technologies</vt:lpstr>
      <vt:lpstr>1854 Broad Street cholera outbreak</vt:lpstr>
      <vt:lpstr>1854 Broad Street cholera outbreak</vt:lpstr>
      <vt:lpstr>Data and Data Technologies</vt:lpstr>
      <vt:lpstr>Predicting Future Outbreaks</vt:lpstr>
      <vt:lpstr>Predicting Future Outbreaks</vt:lpstr>
      <vt:lpstr>Human Condition </vt:lpstr>
      <vt:lpstr>Moving forward</vt:lpstr>
      <vt:lpstr>Bringing us to Machine Learning</vt:lpstr>
      <vt:lpstr>Artificial Intelligence</vt:lpstr>
      <vt:lpstr>AI Technologies</vt:lpstr>
      <vt:lpstr>1950s “AI” Research Begins</vt:lpstr>
      <vt:lpstr>Big Ideas in Science</vt:lpstr>
      <vt:lpstr>Problems &amp; Limitations</vt:lpstr>
      <vt:lpstr>Big Ideas in Science Fiction</vt:lpstr>
      <vt:lpstr>Big Ideas in Science Fiction</vt:lpstr>
      <vt:lpstr>AI Technologies</vt:lpstr>
      <vt:lpstr>Machine Learning</vt:lpstr>
      <vt:lpstr>Artificial General Intelligence</vt:lpstr>
      <vt:lpstr>Artificial General Intelligence</vt:lpstr>
      <vt:lpstr>Machine Learning in Use</vt:lpstr>
      <vt:lpstr>Predictions based on Data</vt:lpstr>
      <vt:lpstr>Machine Learning for the Masses</vt:lpstr>
      <vt:lpstr>Creepy Uses for ML</vt:lpstr>
      <vt:lpstr>With Great Power…</vt:lpstr>
      <vt:lpstr>AI Technologies</vt:lpstr>
      <vt:lpstr>Much More Data</vt:lpstr>
      <vt:lpstr>Moving forward</vt:lpstr>
      <vt:lpstr>Anonymous Data</vt:lpstr>
      <vt:lpstr>The Decision</vt:lpstr>
      <vt:lpstr>Augmented Reality</vt:lpstr>
      <vt:lpstr>Augmented Reality</vt:lpstr>
      <vt:lpstr>AI Technologies</vt:lpstr>
      <vt:lpstr>Heads Up</vt:lpstr>
      <vt:lpstr>AI Technologies</vt:lpstr>
      <vt:lpstr>HUD Powered AR</vt:lpstr>
      <vt:lpstr>Mobile Powered AR</vt:lpstr>
      <vt:lpstr>Mobile Powered AR</vt:lpstr>
      <vt:lpstr>AR Amplified</vt:lpstr>
      <vt:lpstr>Enhanced Mobile Powered AR</vt:lpstr>
      <vt:lpstr>AI Technologies</vt:lpstr>
      <vt:lpstr>Heads Up, Again</vt:lpstr>
      <vt:lpstr>Possible Applications</vt:lpstr>
      <vt:lpstr>Possible Applications</vt:lpstr>
      <vt:lpstr>Possible Applications</vt:lpstr>
      <vt:lpstr>Human Condition</vt:lpstr>
      <vt:lpstr>AI Technologies</vt:lpstr>
      <vt:lpstr>The Next Dimension</vt:lpstr>
      <vt:lpstr>Information Overload</vt:lpstr>
      <vt:lpstr>Distant Future</vt:lpstr>
      <vt:lpstr>Mind Uploading Redefined</vt:lpstr>
      <vt:lpstr>Virtual Consciousness</vt:lpstr>
      <vt:lpstr>PowerPoint Presentation</vt:lpstr>
      <vt:lpstr>Distant Future (alternate ending)</vt:lpstr>
      <vt:lpstr>The Choice Is Ours</vt:lpstr>
      <vt:lpstr>The End</vt:lpstr>
      <vt:lpstr>Research</vt:lpstr>
      <vt:lpstr>Credits</vt:lpstr>
      <vt:lpstr>More credits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Refactoring CSS</dc:title>
  <dc:creator>Ed Charbeneau</dc:creator>
  <cp:lastModifiedBy>Ed Charbeneau</cp:lastModifiedBy>
  <cp:revision>257</cp:revision>
  <dcterms:created xsi:type="dcterms:W3CDTF">2013-04-29T23:39:26Z</dcterms:created>
  <dcterms:modified xsi:type="dcterms:W3CDTF">2016-01-14T16:38:14Z</dcterms:modified>
</cp:coreProperties>
</file>